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D9C3B_BE9DF329.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D9C3D_B10EC82E.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2"/>
  </p:notesMasterIdLst>
  <p:handoutMasterIdLst>
    <p:handoutMasterId r:id="rId33"/>
  </p:handoutMasterIdLst>
  <p:sldIdLst>
    <p:sldId id="258" r:id="rId5"/>
    <p:sldId id="1647" r:id="rId6"/>
    <p:sldId id="1648" r:id="rId7"/>
    <p:sldId id="1649" r:id="rId8"/>
    <p:sldId id="2147327136" r:id="rId9"/>
    <p:sldId id="2147327034" r:id="rId10"/>
    <p:sldId id="2147327134" r:id="rId11"/>
    <p:sldId id="2147327035" r:id="rId12"/>
    <p:sldId id="2147327050" r:id="rId13"/>
    <p:sldId id="2147327100" r:id="rId14"/>
    <p:sldId id="2147327132" r:id="rId15"/>
    <p:sldId id="2147327103" r:id="rId16"/>
    <p:sldId id="2147327037" r:id="rId17"/>
    <p:sldId id="2147327079" r:id="rId18"/>
    <p:sldId id="1681" r:id="rId19"/>
    <p:sldId id="2147327058" r:id="rId20"/>
    <p:sldId id="2147327131" r:id="rId21"/>
    <p:sldId id="1653" r:id="rId22"/>
    <p:sldId id="1664" r:id="rId23"/>
    <p:sldId id="1666" r:id="rId24"/>
    <p:sldId id="1675" r:id="rId25"/>
    <p:sldId id="1676" r:id="rId26"/>
    <p:sldId id="1677" r:id="rId27"/>
    <p:sldId id="1678" r:id="rId28"/>
    <p:sldId id="1679" r:id="rId29"/>
    <p:sldId id="1680" r:id="rId30"/>
    <p:sldId id="214732714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C6FD"/>
    <a:srgbClr val="79AE02"/>
    <a:srgbClr val="067F9C"/>
    <a:srgbClr val="014E52"/>
    <a:srgbClr val="0C596D"/>
    <a:srgbClr val="03556D"/>
    <a:srgbClr val="145C72"/>
    <a:srgbClr val="0000A4"/>
    <a:srgbClr val="1AB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86722" autoAdjust="0"/>
  </p:normalViewPr>
  <p:slideViewPr>
    <p:cSldViewPr snapToGrid="0">
      <p:cViewPr varScale="1">
        <p:scale>
          <a:sx n="110" d="100"/>
          <a:sy n="110" d="100"/>
        </p:scale>
        <p:origin x="216" y="102"/>
      </p:cViewPr>
      <p:guideLst/>
    </p:cSldViewPr>
  </p:slideViewPr>
  <p:notesTextViewPr>
    <p:cViewPr>
      <p:scale>
        <a:sx n="1" d="1"/>
        <a:sy n="1" d="1"/>
      </p:scale>
      <p:origin x="0" y="0"/>
    </p:cViewPr>
  </p:notesText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FD9C3B_BE9DF329.xml><?xml version="1.0" encoding="utf-8"?>
<p188:cmLst xmlns:a="http://schemas.openxmlformats.org/drawingml/2006/main" xmlns:r="http://schemas.openxmlformats.org/officeDocument/2006/relationships" xmlns:p188="http://schemas.microsoft.com/office/powerpoint/2018/8/main">
  <p188:cm id="{EE6EE5D1-4383-4597-8F0E-67244F435745}" authorId="{00000000-0000-0000-0000-000000000000}" status="resolved" created="2023-02-08T18:01:49.353">
    <pc:sldMkLst xmlns:pc="http://schemas.microsoft.com/office/powerpoint/2013/main/command">
      <pc:docMk/>
      <pc:sldMk cId="3198022441" sldId="2147327035"/>
    </pc:sldMkLst>
    <p188:txBody>
      <a:bodyPr/>
      <a:lstStyle/>
      <a:p>
        <a:r>
          <a:rPr lang="en-US"/>
          <a:t>We updated our criteria on the website.  I recommend updating this to make sure it's aligned.  For example, I'm pretty sure we added employers and equity partners, but please check.  Also flagging that people may not know what "OA" means</a:t>
        </a:r>
      </a:p>
    </p188:txBody>
  </p188:cm>
</p188:cmLst>
</file>

<file path=ppt/comments/modernComment_7FFD9C3D_B10EC82E.xml><?xml version="1.0" encoding="utf-8"?>
<p188:cmLst xmlns:a="http://schemas.openxmlformats.org/drawingml/2006/main" xmlns:r="http://schemas.openxmlformats.org/officeDocument/2006/relationships" xmlns:p188="http://schemas.microsoft.com/office/powerpoint/2018/8/main">
  <p188:cm id="{3D83C330-1A70-4193-9310-D0AB6C31B215}" authorId="{00000000-0000-0000-0000-000000000000}" status="resolved" created="2023-01-27T18:33:49.777">
    <ac:deMkLst xmlns:ac="http://schemas.microsoft.com/office/drawing/2013/main/command">
      <pc:docMk xmlns:pc="http://schemas.microsoft.com/office/powerpoint/2013/main/command"/>
      <pc:sldMk xmlns:pc="http://schemas.microsoft.com/office/powerpoint/2013/main/command" cId="2970535982" sldId="2147327037"/>
      <ac:picMk id="7" creationId="{27AB73B5-5A92-60A8-2697-76459485C8C4}"/>
    </ac:deMkLst>
    <p188:replyLst>
      <p188:reply id="{47285FA8-58AA-4FB9-A7B6-431B46E11AB5}" authorId="{00000000-0000-0000-0000-000000000000}" created="2023-02-08T18:08:48.568">
        <p188:txBody>
          <a:bodyPr/>
          <a:lstStyle/>
          <a:p>
            <a:r>
              <a:rPr lang="en-US"/>
              <a:t>Lets update the logo </a:t>
            </a:r>
          </a:p>
        </p188:txBody>
      </p188:reply>
    </p188:replyLst>
    <p188:txBody>
      <a:bodyPr/>
      <a:lstStyle/>
      <a:p>
        <a:r>
          <a:rPr lang="en-US"/>
          <a:t>Will updated with NAW 2023 logo once approved</a:t>
        </a:r>
      </a:p>
    </p188:txBody>
  </p188:cm>
  <p188:cm id="{7F2BA774-EF0E-4273-8842-B84CF46E5544}" authorId="{00000000-0000-0000-0000-000000000000}" status="resolved" created="2023-02-08T18:09:18.873">
    <ac:txMkLst xmlns:ac="http://schemas.microsoft.com/office/drawing/2013/main/command">
      <pc:docMk xmlns:pc="http://schemas.microsoft.com/office/powerpoint/2013/main/command"/>
      <pc:sldMk xmlns:pc="http://schemas.microsoft.com/office/powerpoint/2013/main/command" cId="2970535982" sldId="2147327037"/>
      <ac:spMk id="8" creationId="{568193EF-C6F8-53ED-4477-9B3956EDDFC3}"/>
      <ac:txMk cp="37" len="13">
        <ac:context len="143" hash="1978030385"/>
      </ac:txMk>
    </ac:txMkLst>
    <p188:pos x="2524764" y="599240"/>
    <p188:txBody>
      <a:bodyPr/>
      <a:lstStyle/>
      <a:p>
        <a:r>
          <a:rPr lang="en-US"/>
          <a:t>Recommend not having red text here. Perhaps simply putting it in bold.
</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4DB7F5-179D-4A36-8966-434CC9D6CFE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DCF91254-65CA-45DD-A9FA-1CB6307D7835}">
      <dgm:prSet/>
      <dgm:spPr/>
      <dgm:t>
        <a:bodyPr/>
        <a:lstStyle/>
        <a:p>
          <a:r>
            <a:rPr lang="en-US" b="1"/>
            <a:t>Create a platform for apprentices/graduates to share their experiences and educate career seekers on the benefits of RA</a:t>
          </a:r>
        </a:p>
      </dgm:t>
    </dgm:pt>
    <dgm:pt modelId="{B384C4B8-FD00-4929-B943-2AFCB41EE491}" type="parTrans" cxnId="{27FA7235-41E8-4820-A0AB-88BE85AABFF8}">
      <dgm:prSet/>
      <dgm:spPr/>
      <dgm:t>
        <a:bodyPr/>
        <a:lstStyle/>
        <a:p>
          <a:endParaRPr lang="en-US" sz="1600"/>
        </a:p>
      </dgm:t>
    </dgm:pt>
    <dgm:pt modelId="{846D1BA7-FE61-441D-A1A1-9214A91B8320}" type="sibTrans" cxnId="{27FA7235-41E8-4820-A0AB-88BE85AABFF8}">
      <dgm:prSet/>
      <dgm:spPr/>
      <dgm:t>
        <a:bodyPr/>
        <a:lstStyle/>
        <a:p>
          <a:endParaRPr lang="en-US"/>
        </a:p>
      </dgm:t>
    </dgm:pt>
    <dgm:pt modelId="{8F0ADDCE-0924-49A0-89E7-4A63929A348D}">
      <dgm:prSet/>
      <dgm:spPr>
        <a:solidFill>
          <a:schemeClr val="accent1"/>
        </a:solidFill>
      </dgm:spPr>
      <dgm:t>
        <a:bodyPr/>
        <a:lstStyle/>
        <a:p>
          <a:r>
            <a:rPr lang="en-US" b="1"/>
            <a:t>Provide a professional development opportunity for apprentices/graduates</a:t>
          </a:r>
        </a:p>
      </dgm:t>
    </dgm:pt>
    <dgm:pt modelId="{BDF86BDB-EAC6-43EF-9E80-9A1E051716A0}" type="parTrans" cxnId="{749857B1-DAEB-4D3D-BA0D-C0220F1A6551}">
      <dgm:prSet/>
      <dgm:spPr/>
      <dgm:t>
        <a:bodyPr/>
        <a:lstStyle/>
        <a:p>
          <a:endParaRPr lang="en-US" sz="1600"/>
        </a:p>
      </dgm:t>
    </dgm:pt>
    <dgm:pt modelId="{73D13099-372E-4150-8E31-E040EDF3A04D}" type="sibTrans" cxnId="{749857B1-DAEB-4D3D-BA0D-C0220F1A6551}">
      <dgm:prSet/>
      <dgm:spPr/>
      <dgm:t>
        <a:bodyPr/>
        <a:lstStyle/>
        <a:p>
          <a:endParaRPr lang="en-US"/>
        </a:p>
      </dgm:t>
    </dgm:pt>
    <dgm:pt modelId="{87E8A628-F2BE-4DAA-901E-DBA2C4244B32}">
      <dgm:prSet/>
      <dgm:spPr/>
      <dgm:t>
        <a:bodyPr/>
        <a:lstStyle/>
        <a:p>
          <a:r>
            <a:rPr lang="en-US" b="1"/>
            <a:t>Increase support for underrepresented and underserved populations</a:t>
          </a:r>
        </a:p>
      </dgm:t>
    </dgm:pt>
    <dgm:pt modelId="{789A41D6-C537-4E37-B358-A6C3A104F557}" type="parTrans" cxnId="{28F0F889-2CF6-4A6C-8679-D1B881BAA08C}">
      <dgm:prSet/>
      <dgm:spPr/>
      <dgm:t>
        <a:bodyPr/>
        <a:lstStyle/>
        <a:p>
          <a:endParaRPr lang="en-US" sz="1600"/>
        </a:p>
      </dgm:t>
    </dgm:pt>
    <dgm:pt modelId="{0204742B-D0BB-4D7A-A0E4-1C7349EDC37A}" type="sibTrans" cxnId="{28F0F889-2CF6-4A6C-8679-D1B881BAA08C}">
      <dgm:prSet/>
      <dgm:spPr/>
      <dgm:t>
        <a:bodyPr/>
        <a:lstStyle/>
        <a:p>
          <a:endParaRPr lang="en-US"/>
        </a:p>
      </dgm:t>
    </dgm:pt>
    <dgm:pt modelId="{ECE1856D-5BC8-4848-BE25-722F15E93956}">
      <dgm:prSet/>
      <dgm:spPr/>
      <dgm:t>
        <a:bodyPr/>
        <a:lstStyle/>
        <a:p>
          <a:r>
            <a:rPr lang="en-US" b="1"/>
            <a:t>Hear viewpoints from the apprentice perspective</a:t>
          </a:r>
        </a:p>
      </dgm:t>
    </dgm:pt>
    <dgm:pt modelId="{77434E34-AC93-402A-B451-9B814425CE4F}" type="parTrans" cxnId="{CC4AA8CF-CC91-4526-8381-0B3A4765DDB3}">
      <dgm:prSet/>
      <dgm:spPr/>
      <dgm:t>
        <a:bodyPr/>
        <a:lstStyle/>
        <a:p>
          <a:endParaRPr lang="en-US" sz="1600"/>
        </a:p>
      </dgm:t>
    </dgm:pt>
    <dgm:pt modelId="{2AA97DBA-D4D1-4B07-BB03-E6E803CF92F5}" type="sibTrans" cxnId="{CC4AA8CF-CC91-4526-8381-0B3A4765DDB3}">
      <dgm:prSet/>
      <dgm:spPr/>
      <dgm:t>
        <a:bodyPr/>
        <a:lstStyle/>
        <a:p>
          <a:endParaRPr lang="en-US"/>
        </a:p>
      </dgm:t>
    </dgm:pt>
    <dgm:pt modelId="{36644863-4A51-415E-B6AD-C01DA0B87E15}">
      <dgm:prSet/>
      <dgm:spPr>
        <a:solidFill>
          <a:schemeClr val="bg2">
            <a:lumMod val="75000"/>
          </a:schemeClr>
        </a:solidFill>
      </dgm:spPr>
      <dgm:t>
        <a:bodyPr/>
        <a:lstStyle/>
        <a:p>
          <a:r>
            <a:rPr lang="en-US" b="1"/>
            <a:t>Serve as champions to promote RA through outreach activities and collaboration</a:t>
          </a:r>
        </a:p>
      </dgm:t>
    </dgm:pt>
    <dgm:pt modelId="{6D55E15A-8582-476D-B2C3-C234AD73491D}" type="parTrans" cxnId="{4E115813-5D6F-43B7-B69C-099A0ADACC77}">
      <dgm:prSet/>
      <dgm:spPr/>
      <dgm:t>
        <a:bodyPr/>
        <a:lstStyle/>
        <a:p>
          <a:endParaRPr lang="en-US" sz="1600"/>
        </a:p>
      </dgm:t>
    </dgm:pt>
    <dgm:pt modelId="{133CE432-0FF3-4948-AA5C-8688A488D5F9}" type="sibTrans" cxnId="{4E115813-5D6F-43B7-B69C-099A0ADACC77}">
      <dgm:prSet/>
      <dgm:spPr/>
      <dgm:t>
        <a:bodyPr/>
        <a:lstStyle/>
        <a:p>
          <a:endParaRPr lang="en-US"/>
        </a:p>
      </dgm:t>
    </dgm:pt>
    <dgm:pt modelId="{002B9411-BABE-4C59-95F6-20B8CBB96A97}">
      <dgm:prSet/>
      <dgm:spPr/>
      <dgm:t>
        <a:bodyPr/>
        <a:lstStyle/>
        <a:p>
          <a:r>
            <a:rPr lang="en-US" b="1"/>
            <a:t>Create networking and mentorship opportunities for apprentices/graduates</a:t>
          </a:r>
        </a:p>
      </dgm:t>
    </dgm:pt>
    <dgm:pt modelId="{2E65088C-FDCD-47BC-9AC4-730801A5A0E9}" type="parTrans" cxnId="{C4D2FDFF-6613-48B9-833E-9185AF232478}">
      <dgm:prSet/>
      <dgm:spPr/>
      <dgm:t>
        <a:bodyPr/>
        <a:lstStyle/>
        <a:p>
          <a:endParaRPr lang="en-US" sz="1600"/>
        </a:p>
      </dgm:t>
    </dgm:pt>
    <dgm:pt modelId="{F22D4E4E-6878-4F7B-A4B1-9EAC2C87C809}" type="sibTrans" cxnId="{C4D2FDFF-6613-48B9-833E-9185AF232478}">
      <dgm:prSet/>
      <dgm:spPr/>
      <dgm:t>
        <a:bodyPr/>
        <a:lstStyle/>
        <a:p>
          <a:endParaRPr lang="en-US"/>
        </a:p>
      </dgm:t>
    </dgm:pt>
    <dgm:pt modelId="{DABF722C-10BE-4E41-96A0-2D631A95C623}" type="pres">
      <dgm:prSet presAssocID="{A04DB7F5-179D-4A36-8966-434CC9D6CFEC}" presName="Name0" presStyleCnt="0">
        <dgm:presLayoutVars>
          <dgm:dir/>
          <dgm:resizeHandles val="exact"/>
        </dgm:presLayoutVars>
      </dgm:prSet>
      <dgm:spPr/>
    </dgm:pt>
    <dgm:pt modelId="{87A53D65-7516-4316-8D37-66B823FE803D}" type="pres">
      <dgm:prSet presAssocID="{DCF91254-65CA-45DD-A9FA-1CB6307D7835}" presName="node" presStyleLbl="node1" presStyleIdx="0" presStyleCnt="6">
        <dgm:presLayoutVars>
          <dgm:bulletEnabled val="1"/>
        </dgm:presLayoutVars>
      </dgm:prSet>
      <dgm:spPr/>
    </dgm:pt>
    <dgm:pt modelId="{F91C848D-88A7-4090-9913-6434A07D85EF}" type="pres">
      <dgm:prSet presAssocID="{846D1BA7-FE61-441D-A1A1-9214A91B8320}" presName="sibTrans" presStyleLbl="sibTrans1D1" presStyleIdx="0" presStyleCnt="5"/>
      <dgm:spPr/>
    </dgm:pt>
    <dgm:pt modelId="{98FE3AFA-06DE-4877-8759-F32F19F2F3B7}" type="pres">
      <dgm:prSet presAssocID="{846D1BA7-FE61-441D-A1A1-9214A91B8320}" presName="connectorText" presStyleLbl="sibTrans1D1" presStyleIdx="0" presStyleCnt="5"/>
      <dgm:spPr/>
    </dgm:pt>
    <dgm:pt modelId="{8B317BA0-C01F-4A81-9BF2-F01FD2494B56}" type="pres">
      <dgm:prSet presAssocID="{8F0ADDCE-0924-49A0-89E7-4A63929A348D}" presName="node" presStyleLbl="node1" presStyleIdx="1" presStyleCnt="6">
        <dgm:presLayoutVars>
          <dgm:bulletEnabled val="1"/>
        </dgm:presLayoutVars>
      </dgm:prSet>
      <dgm:spPr/>
    </dgm:pt>
    <dgm:pt modelId="{6151E733-85FD-4D79-9BD1-615CEF36ADAA}" type="pres">
      <dgm:prSet presAssocID="{73D13099-372E-4150-8E31-E040EDF3A04D}" presName="sibTrans" presStyleLbl="sibTrans1D1" presStyleIdx="1" presStyleCnt="5"/>
      <dgm:spPr/>
    </dgm:pt>
    <dgm:pt modelId="{63340088-3EA8-4F06-9E16-BBA8C398D4B3}" type="pres">
      <dgm:prSet presAssocID="{73D13099-372E-4150-8E31-E040EDF3A04D}" presName="connectorText" presStyleLbl="sibTrans1D1" presStyleIdx="1" presStyleCnt="5"/>
      <dgm:spPr/>
    </dgm:pt>
    <dgm:pt modelId="{64DC0AD4-7DA2-4CDD-8C50-765A438416A9}" type="pres">
      <dgm:prSet presAssocID="{87E8A628-F2BE-4DAA-901E-DBA2C4244B32}" presName="node" presStyleLbl="node1" presStyleIdx="2" presStyleCnt="6">
        <dgm:presLayoutVars>
          <dgm:bulletEnabled val="1"/>
        </dgm:presLayoutVars>
      </dgm:prSet>
      <dgm:spPr/>
    </dgm:pt>
    <dgm:pt modelId="{1149BB03-CAB5-46EA-B6F6-8572A823C328}" type="pres">
      <dgm:prSet presAssocID="{0204742B-D0BB-4D7A-A0E4-1C7349EDC37A}" presName="sibTrans" presStyleLbl="sibTrans1D1" presStyleIdx="2" presStyleCnt="5"/>
      <dgm:spPr/>
    </dgm:pt>
    <dgm:pt modelId="{F8CB1FFF-965B-4E6F-B667-CCA94711C190}" type="pres">
      <dgm:prSet presAssocID="{0204742B-D0BB-4D7A-A0E4-1C7349EDC37A}" presName="connectorText" presStyleLbl="sibTrans1D1" presStyleIdx="2" presStyleCnt="5"/>
      <dgm:spPr/>
    </dgm:pt>
    <dgm:pt modelId="{0231E907-E067-4A91-9547-DB1E90757380}" type="pres">
      <dgm:prSet presAssocID="{ECE1856D-5BC8-4848-BE25-722F15E93956}" presName="node" presStyleLbl="node1" presStyleIdx="3" presStyleCnt="6">
        <dgm:presLayoutVars>
          <dgm:bulletEnabled val="1"/>
        </dgm:presLayoutVars>
      </dgm:prSet>
      <dgm:spPr/>
    </dgm:pt>
    <dgm:pt modelId="{4C06BB57-99C2-4AB0-B97A-0E064755B028}" type="pres">
      <dgm:prSet presAssocID="{2AA97DBA-D4D1-4B07-BB03-E6E803CF92F5}" presName="sibTrans" presStyleLbl="sibTrans1D1" presStyleIdx="3" presStyleCnt="5"/>
      <dgm:spPr/>
    </dgm:pt>
    <dgm:pt modelId="{49C6F695-EF8F-484D-B5AE-865865998400}" type="pres">
      <dgm:prSet presAssocID="{2AA97DBA-D4D1-4B07-BB03-E6E803CF92F5}" presName="connectorText" presStyleLbl="sibTrans1D1" presStyleIdx="3" presStyleCnt="5"/>
      <dgm:spPr/>
    </dgm:pt>
    <dgm:pt modelId="{9CB1F3FD-043F-4C65-835F-9884F479146E}" type="pres">
      <dgm:prSet presAssocID="{36644863-4A51-415E-B6AD-C01DA0B87E15}" presName="node" presStyleLbl="node1" presStyleIdx="4" presStyleCnt="6">
        <dgm:presLayoutVars>
          <dgm:bulletEnabled val="1"/>
        </dgm:presLayoutVars>
      </dgm:prSet>
      <dgm:spPr/>
    </dgm:pt>
    <dgm:pt modelId="{49F1D564-D707-4A2F-84FE-2DEA02CCD9C0}" type="pres">
      <dgm:prSet presAssocID="{133CE432-0FF3-4948-AA5C-8688A488D5F9}" presName="sibTrans" presStyleLbl="sibTrans1D1" presStyleIdx="4" presStyleCnt="5"/>
      <dgm:spPr/>
    </dgm:pt>
    <dgm:pt modelId="{BA4552FD-60F0-42F3-9AF5-A45A161CFDFF}" type="pres">
      <dgm:prSet presAssocID="{133CE432-0FF3-4948-AA5C-8688A488D5F9}" presName="connectorText" presStyleLbl="sibTrans1D1" presStyleIdx="4" presStyleCnt="5"/>
      <dgm:spPr/>
    </dgm:pt>
    <dgm:pt modelId="{75D3DB5F-D22D-42B3-8022-F5ECE884381B}" type="pres">
      <dgm:prSet presAssocID="{002B9411-BABE-4C59-95F6-20B8CBB96A97}" presName="node" presStyleLbl="node1" presStyleIdx="5" presStyleCnt="6">
        <dgm:presLayoutVars>
          <dgm:bulletEnabled val="1"/>
        </dgm:presLayoutVars>
      </dgm:prSet>
      <dgm:spPr/>
    </dgm:pt>
  </dgm:ptLst>
  <dgm:cxnLst>
    <dgm:cxn modelId="{42173C03-C12B-443E-93B3-13DD755E5E7B}" type="presOf" srcId="{0204742B-D0BB-4D7A-A0E4-1C7349EDC37A}" destId="{F8CB1FFF-965B-4E6F-B667-CCA94711C190}" srcOrd="1" destOrd="0" presId="urn:microsoft.com/office/officeart/2016/7/layout/RepeatingBendingProcessNew"/>
    <dgm:cxn modelId="{2A8E150D-EB52-451F-9D65-C3A1FC3053D3}" type="presOf" srcId="{73D13099-372E-4150-8E31-E040EDF3A04D}" destId="{6151E733-85FD-4D79-9BD1-615CEF36ADAA}" srcOrd="0" destOrd="0" presId="urn:microsoft.com/office/officeart/2016/7/layout/RepeatingBendingProcessNew"/>
    <dgm:cxn modelId="{4E115813-5D6F-43B7-B69C-099A0ADACC77}" srcId="{A04DB7F5-179D-4A36-8966-434CC9D6CFEC}" destId="{36644863-4A51-415E-B6AD-C01DA0B87E15}" srcOrd="4" destOrd="0" parTransId="{6D55E15A-8582-476D-B2C3-C234AD73491D}" sibTransId="{133CE432-0FF3-4948-AA5C-8688A488D5F9}"/>
    <dgm:cxn modelId="{16CBDC19-48A6-4B10-93C0-512C9546B25B}" type="presOf" srcId="{133CE432-0FF3-4948-AA5C-8688A488D5F9}" destId="{49F1D564-D707-4A2F-84FE-2DEA02CCD9C0}" srcOrd="0" destOrd="0" presId="urn:microsoft.com/office/officeart/2016/7/layout/RepeatingBendingProcessNew"/>
    <dgm:cxn modelId="{4B73282D-208F-4F93-A216-D0F657C15E58}" type="presOf" srcId="{36644863-4A51-415E-B6AD-C01DA0B87E15}" destId="{9CB1F3FD-043F-4C65-835F-9884F479146E}" srcOrd="0" destOrd="0" presId="urn:microsoft.com/office/officeart/2016/7/layout/RepeatingBendingProcessNew"/>
    <dgm:cxn modelId="{27FA7235-41E8-4820-A0AB-88BE85AABFF8}" srcId="{A04DB7F5-179D-4A36-8966-434CC9D6CFEC}" destId="{DCF91254-65CA-45DD-A9FA-1CB6307D7835}" srcOrd="0" destOrd="0" parTransId="{B384C4B8-FD00-4929-B943-2AFCB41EE491}" sibTransId="{846D1BA7-FE61-441D-A1A1-9214A91B8320}"/>
    <dgm:cxn modelId="{AC2C0268-29B0-4044-9EBE-091053C7E6BB}" type="presOf" srcId="{A04DB7F5-179D-4A36-8966-434CC9D6CFEC}" destId="{DABF722C-10BE-4E41-96A0-2D631A95C623}" srcOrd="0" destOrd="0" presId="urn:microsoft.com/office/officeart/2016/7/layout/RepeatingBendingProcessNew"/>
    <dgm:cxn modelId="{E3131C4D-87AF-4E3C-927B-0B6AA060521F}" type="presOf" srcId="{0204742B-D0BB-4D7A-A0E4-1C7349EDC37A}" destId="{1149BB03-CAB5-46EA-B6F6-8572A823C328}" srcOrd="0" destOrd="0" presId="urn:microsoft.com/office/officeart/2016/7/layout/RepeatingBendingProcessNew"/>
    <dgm:cxn modelId="{2668A14F-B9D0-48E6-925F-328C5DC36564}" type="presOf" srcId="{73D13099-372E-4150-8E31-E040EDF3A04D}" destId="{63340088-3EA8-4F06-9E16-BBA8C398D4B3}" srcOrd="1" destOrd="0" presId="urn:microsoft.com/office/officeart/2016/7/layout/RepeatingBendingProcessNew"/>
    <dgm:cxn modelId="{E9D8A673-31C8-4D46-87E8-D13BD2257A0D}" type="presOf" srcId="{87E8A628-F2BE-4DAA-901E-DBA2C4244B32}" destId="{64DC0AD4-7DA2-4CDD-8C50-765A438416A9}" srcOrd="0" destOrd="0" presId="urn:microsoft.com/office/officeart/2016/7/layout/RepeatingBendingProcessNew"/>
    <dgm:cxn modelId="{ABC96275-8928-43D5-83CB-1090AD0A6B4B}" type="presOf" srcId="{002B9411-BABE-4C59-95F6-20B8CBB96A97}" destId="{75D3DB5F-D22D-42B3-8022-F5ECE884381B}" srcOrd="0" destOrd="0" presId="urn:microsoft.com/office/officeart/2016/7/layout/RepeatingBendingProcessNew"/>
    <dgm:cxn modelId="{F0155A56-E473-4741-B653-8F344F399201}" type="presOf" srcId="{846D1BA7-FE61-441D-A1A1-9214A91B8320}" destId="{F91C848D-88A7-4090-9913-6434A07D85EF}" srcOrd="0" destOrd="0" presId="urn:microsoft.com/office/officeart/2016/7/layout/RepeatingBendingProcessNew"/>
    <dgm:cxn modelId="{7DB7E476-06F5-4123-8246-E0171154A084}" type="presOf" srcId="{133CE432-0FF3-4948-AA5C-8688A488D5F9}" destId="{BA4552FD-60F0-42F3-9AF5-A45A161CFDFF}" srcOrd="1" destOrd="0" presId="urn:microsoft.com/office/officeart/2016/7/layout/RepeatingBendingProcessNew"/>
    <dgm:cxn modelId="{28F0F889-2CF6-4A6C-8679-D1B881BAA08C}" srcId="{A04DB7F5-179D-4A36-8966-434CC9D6CFEC}" destId="{87E8A628-F2BE-4DAA-901E-DBA2C4244B32}" srcOrd="2" destOrd="0" parTransId="{789A41D6-C537-4E37-B358-A6C3A104F557}" sibTransId="{0204742B-D0BB-4D7A-A0E4-1C7349EDC37A}"/>
    <dgm:cxn modelId="{98157EA6-7198-4747-9AF3-94512171935A}" type="presOf" srcId="{2AA97DBA-D4D1-4B07-BB03-E6E803CF92F5}" destId="{49C6F695-EF8F-484D-B5AE-865865998400}" srcOrd="1" destOrd="0" presId="urn:microsoft.com/office/officeart/2016/7/layout/RepeatingBendingProcessNew"/>
    <dgm:cxn modelId="{749857B1-DAEB-4D3D-BA0D-C0220F1A6551}" srcId="{A04DB7F5-179D-4A36-8966-434CC9D6CFEC}" destId="{8F0ADDCE-0924-49A0-89E7-4A63929A348D}" srcOrd="1" destOrd="0" parTransId="{BDF86BDB-EAC6-43EF-9E80-9A1E051716A0}" sibTransId="{73D13099-372E-4150-8E31-E040EDF3A04D}"/>
    <dgm:cxn modelId="{1C8D98B3-33FB-4FCD-B09B-9F9FC708C8DA}" type="presOf" srcId="{8F0ADDCE-0924-49A0-89E7-4A63929A348D}" destId="{8B317BA0-C01F-4A81-9BF2-F01FD2494B56}" srcOrd="0" destOrd="0" presId="urn:microsoft.com/office/officeart/2016/7/layout/RepeatingBendingProcessNew"/>
    <dgm:cxn modelId="{C5D01DBD-E830-461D-99B8-8262D038D2D5}" type="presOf" srcId="{2AA97DBA-D4D1-4B07-BB03-E6E803CF92F5}" destId="{4C06BB57-99C2-4AB0-B97A-0E064755B028}" srcOrd="0" destOrd="0" presId="urn:microsoft.com/office/officeart/2016/7/layout/RepeatingBendingProcessNew"/>
    <dgm:cxn modelId="{95D4BEC7-BD2D-41C7-99EE-460670D8D9A4}" type="presOf" srcId="{DCF91254-65CA-45DD-A9FA-1CB6307D7835}" destId="{87A53D65-7516-4316-8D37-66B823FE803D}" srcOrd="0" destOrd="0" presId="urn:microsoft.com/office/officeart/2016/7/layout/RepeatingBendingProcessNew"/>
    <dgm:cxn modelId="{7189EEC9-4112-4C72-92AD-8EE729968B10}" type="presOf" srcId="{ECE1856D-5BC8-4848-BE25-722F15E93956}" destId="{0231E907-E067-4A91-9547-DB1E90757380}" srcOrd="0" destOrd="0" presId="urn:microsoft.com/office/officeart/2016/7/layout/RepeatingBendingProcessNew"/>
    <dgm:cxn modelId="{CC4AA8CF-CC91-4526-8381-0B3A4765DDB3}" srcId="{A04DB7F5-179D-4A36-8966-434CC9D6CFEC}" destId="{ECE1856D-5BC8-4848-BE25-722F15E93956}" srcOrd="3" destOrd="0" parTransId="{77434E34-AC93-402A-B451-9B814425CE4F}" sibTransId="{2AA97DBA-D4D1-4B07-BB03-E6E803CF92F5}"/>
    <dgm:cxn modelId="{13E481D3-E8CE-4E82-AD73-17D9EA553568}" type="presOf" srcId="{846D1BA7-FE61-441D-A1A1-9214A91B8320}" destId="{98FE3AFA-06DE-4877-8759-F32F19F2F3B7}" srcOrd="1" destOrd="0" presId="urn:microsoft.com/office/officeart/2016/7/layout/RepeatingBendingProcessNew"/>
    <dgm:cxn modelId="{C4D2FDFF-6613-48B9-833E-9185AF232478}" srcId="{A04DB7F5-179D-4A36-8966-434CC9D6CFEC}" destId="{002B9411-BABE-4C59-95F6-20B8CBB96A97}" srcOrd="5" destOrd="0" parTransId="{2E65088C-FDCD-47BC-9AC4-730801A5A0E9}" sibTransId="{F22D4E4E-6878-4F7B-A4B1-9EAC2C87C809}"/>
    <dgm:cxn modelId="{6AC47AAE-DAD4-4F4B-BC07-D602F9B68DCE}" type="presParOf" srcId="{DABF722C-10BE-4E41-96A0-2D631A95C623}" destId="{87A53D65-7516-4316-8D37-66B823FE803D}" srcOrd="0" destOrd="0" presId="urn:microsoft.com/office/officeart/2016/7/layout/RepeatingBendingProcessNew"/>
    <dgm:cxn modelId="{51DE09C5-026F-441B-BEBF-A4B1DC305CD5}" type="presParOf" srcId="{DABF722C-10BE-4E41-96A0-2D631A95C623}" destId="{F91C848D-88A7-4090-9913-6434A07D85EF}" srcOrd="1" destOrd="0" presId="urn:microsoft.com/office/officeart/2016/7/layout/RepeatingBendingProcessNew"/>
    <dgm:cxn modelId="{6F9A59F9-D3FD-4DE1-8B94-FA39F2FDE1AE}" type="presParOf" srcId="{F91C848D-88A7-4090-9913-6434A07D85EF}" destId="{98FE3AFA-06DE-4877-8759-F32F19F2F3B7}" srcOrd="0" destOrd="0" presId="urn:microsoft.com/office/officeart/2016/7/layout/RepeatingBendingProcessNew"/>
    <dgm:cxn modelId="{524CA0F3-EB8A-4CEB-96F0-D5EE4E26F11F}" type="presParOf" srcId="{DABF722C-10BE-4E41-96A0-2D631A95C623}" destId="{8B317BA0-C01F-4A81-9BF2-F01FD2494B56}" srcOrd="2" destOrd="0" presId="urn:microsoft.com/office/officeart/2016/7/layout/RepeatingBendingProcessNew"/>
    <dgm:cxn modelId="{A20C8C0F-BA2F-425C-8D79-0F7C71BFD6D5}" type="presParOf" srcId="{DABF722C-10BE-4E41-96A0-2D631A95C623}" destId="{6151E733-85FD-4D79-9BD1-615CEF36ADAA}" srcOrd="3" destOrd="0" presId="urn:microsoft.com/office/officeart/2016/7/layout/RepeatingBendingProcessNew"/>
    <dgm:cxn modelId="{32B78B68-733F-4A96-87E4-1C6DF137FF38}" type="presParOf" srcId="{6151E733-85FD-4D79-9BD1-615CEF36ADAA}" destId="{63340088-3EA8-4F06-9E16-BBA8C398D4B3}" srcOrd="0" destOrd="0" presId="urn:microsoft.com/office/officeart/2016/7/layout/RepeatingBendingProcessNew"/>
    <dgm:cxn modelId="{A52C27FD-01FC-4C1A-B5E4-74FC158DC1A3}" type="presParOf" srcId="{DABF722C-10BE-4E41-96A0-2D631A95C623}" destId="{64DC0AD4-7DA2-4CDD-8C50-765A438416A9}" srcOrd="4" destOrd="0" presId="urn:microsoft.com/office/officeart/2016/7/layout/RepeatingBendingProcessNew"/>
    <dgm:cxn modelId="{01005981-750A-4BAE-A724-A9FAD348A721}" type="presParOf" srcId="{DABF722C-10BE-4E41-96A0-2D631A95C623}" destId="{1149BB03-CAB5-46EA-B6F6-8572A823C328}" srcOrd="5" destOrd="0" presId="urn:microsoft.com/office/officeart/2016/7/layout/RepeatingBendingProcessNew"/>
    <dgm:cxn modelId="{5E559A49-43AB-4979-B28F-2BA65727C7AA}" type="presParOf" srcId="{1149BB03-CAB5-46EA-B6F6-8572A823C328}" destId="{F8CB1FFF-965B-4E6F-B667-CCA94711C190}" srcOrd="0" destOrd="0" presId="urn:microsoft.com/office/officeart/2016/7/layout/RepeatingBendingProcessNew"/>
    <dgm:cxn modelId="{62E900BC-B0E2-4B22-9912-83B13485E1A4}" type="presParOf" srcId="{DABF722C-10BE-4E41-96A0-2D631A95C623}" destId="{0231E907-E067-4A91-9547-DB1E90757380}" srcOrd="6" destOrd="0" presId="urn:microsoft.com/office/officeart/2016/7/layout/RepeatingBendingProcessNew"/>
    <dgm:cxn modelId="{12862BB5-EED0-4A28-80B2-DC287C0E8392}" type="presParOf" srcId="{DABF722C-10BE-4E41-96A0-2D631A95C623}" destId="{4C06BB57-99C2-4AB0-B97A-0E064755B028}" srcOrd="7" destOrd="0" presId="urn:microsoft.com/office/officeart/2016/7/layout/RepeatingBendingProcessNew"/>
    <dgm:cxn modelId="{B3E0026F-67FC-47DE-AEA3-9E14489532AD}" type="presParOf" srcId="{4C06BB57-99C2-4AB0-B97A-0E064755B028}" destId="{49C6F695-EF8F-484D-B5AE-865865998400}" srcOrd="0" destOrd="0" presId="urn:microsoft.com/office/officeart/2016/7/layout/RepeatingBendingProcessNew"/>
    <dgm:cxn modelId="{A50798A7-58A6-448B-87A1-C28A21ADB0A0}" type="presParOf" srcId="{DABF722C-10BE-4E41-96A0-2D631A95C623}" destId="{9CB1F3FD-043F-4C65-835F-9884F479146E}" srcOrd="8" destOrd="0" presId="urn:microsoft.com/office/officeart/2016/7/layout/RepeatingBendingProcessNew"/>
    <dgm:cxn modelId="{0491E76A-9CAD-44E1-996A-77D14535C41F}" type="presParOf" srcId="{DABF722C-10BE-4E41-96A0-2D631A95C623}" destId="{49F1D564-D707-4A2F-84FE-2DEA02CCD9C0}" srcOrd="9" destOrd="0" presId="urn:microsoft.com/office/officeart/2016/7/layout/RepeatingBendingProcessNew"/>
    <dgm:cxn modelId="{5935311F-D67E-49F7-BE70-D039B90888A0}" type="presParOf" srcId="{49F1D564-D707-4A2F-84FE-2DEA02CCD9C0}" destId="{BA4552FD-60F0-42F3-9AF5-A45A161CFDFF}" srcOrd="0" destOrd="0" presId="urn:microsoft.com/office/officeart/2016/7/layout/RepeatingBendingProcessNew"/>
    <dgm:cxn modelId="{6E2B7884-41C2-4969-94E2-4C46D8FCF87A}" type="presParOf" srcId="{DABF722C-10BE-4E41-96A0-2D631A95C623}" destId="{75D3DB5F-D22D-42B3-8022-F5ECE884381B}"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C848D-88A7-4090-9913-6434A07D85EF}">
      <dsp:nvSpPr>
        <dsp:cNvPr id="0" name=""/>
        <dsp:cNvSpPr/>
      </dsp:nvSpPr>
      <dsp:spPr>
        <a:xfrm>
          <a:off x="3040000" y="870946"/>
          <a:ext cx="667160" cy="91440"/>
        </a:xfrm>
        <a:custGeom>
          <a:avLst/>
          <a:gdLst/>
          <a:ahLst/>
          <a:cxnLst/>
          <a:rect l="0" t="0" r="0" b="0"/>
          <a:pathLst>
            <a:path>
              <a:moveTo>
                <a:pt x="0" y="45720"/>
              </a:moveTo>
              <a:lnTo>
                <a:pt x="667160"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6136" y="913177"/>
        <a:ext cx="34888" cy="6977"/>
      </dsp:txXfrm>
    </dsp:sp>
    <dsp:sp modelId="{87A53D65-7516-4316-8D37-66B823FE803D}">
      <dsp:nvSpPr>
        <dsp:cNvPr id="0" name=""/>
        <dsp:cNvSpPr/>
      </dsp:nvSpPr>
      <dsp:spPr>
        <a:xfrm>
          <a:off x="8059" y="6544"/>
          <a:ext cx="3033740" cy="18202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Create a platform for apprentices/graduates to share their experiences and educate career seekers on the benefits of RA</a:t>
          </a:r>
        </a:p>
      </dsp:txBody>
      <dsp:txXfrm>
        <a:off x="8059" y="6544"/>
        <a:ext cx="3033740" cy="1820244"/>
      </dsp:txXfrm>
    </dsp:sp>
    <dsp:sp modelId="{6151E733-85FD-4D79-9BD1-615CEF36ADAA}">
      <dsp:nvSpPr>
        <dsp:cNvPr id="0" name=""/>
        <dsp:cNvSpPr/>
      </dsp:nvSpPr>
      <dsp:spPr>
        <a:xfrm>
          <a:off x="6771501" y="870946"/>
          <a:ext cx="667160" cy="91440"/>
        </a:xfrm>
        <a:custGeom>
          <a:avLst/>
          <a:gdLst/>
          <a:ahLst/>
          <a:cxnLst/>
          <a:rect l="0" t="0" r="0" b="0"/>
          <a:pathLst>
            <a:path>
              <a:moveTo>
                <a:pt x="0" y="45720"/>
              </a:moveTo>
              <a:lnTo>
                <a:pt x="667160"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7637" y="913177"/>
        <a:ext cx="34888" cy="6977"/>
      </dsp:txXfrm>
    </dsp:sp>
    <dsp:sp modelId="{8B317BA0-C01F-4A81-9BF2-F01FD2494B56}">
      <dsp:nvSpPr>
        <dsp:cNvPr id="0" name=""/>
        <dsp:cNvSpPr/>
      </dsp:nvSpPr>
      <dsp:spPr>
        <a:xfrm>
          <a:off x="3739560" y="6544"/>
          <a:ext cx="3033740" cy="182024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Provide a professional development opportunity for apprentices/graduates</a:t>
          </a:r>
        </a:p>
      </dsp:txBody>
      <dsp:txXfrm>
        <a:off x="3739560" y="6544"/>
        <a:ext cx="3033740" cy="1820244"/>
      </dsp:txXfrm>
    </dsp:sp>
    <dsp:sp modelId="{1149BB03-CAB5-46EA-B6F6-8572A823C328}">
      <dsp:nvSpPr>
        <dsp:cNvPr id="0" name=""/>
        <dsp:cNvSpPr/>
      </dsp:nvSpPr>
      <dsp:spPr>
        <a:xfrm>
          <a:off x="1524929" y="1824988"/>
          <a:ext cx="7463002" cy="667160"/>
        </a:xfrm>
        <a:custGeom>
          <a:avLst/>
          <a:gdLst/>
          <a:ahLst/>
          <a:cxnLst/>
          <a:rect l="0" t="0" r="0" b="0"/>
          <a:pathLst>
            <a:path>
              <a:moveTo>
                <a:pt x="7463002" y="0"/>
              </a:moveTo>
              <a:lnTo>
                <a:pt x="7463002" y="350680"/>
              </a:lnTo>
              <a:lnTo>
                <a:pt x="0" y="350680"/>
              </a:lnTo>
              <a:lnTo>
                <a:pt x="0" y="66716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42" y="2155080"/>
        <a:ext cx="374777" cy="6977"/>
      </dsp:txXfrm>
    </dsp:sp>
    <dsp:sp modelId="{64DC0AD4-7DA2-4CDD-8C50-765A438416A9}">
      <dsp:nvSpPr>
        <dsp:cNvPr id="0" name=""/>
        <dsp:cNvSpPr/>
      </dsp:nvSpPr>
      <dsp:spPr>
        <a:xfrm>
          <a:off x="7471061" y="6544"/>
          <a:ext cx="3033740" cy="182024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Increase support for underrepresented and underserved populations</a:t>
          </a:r>
        </a:p>
      </dsp:txBody>
      <dsp:txXfrm>
        <a:off x="7471061" y="6544"/>
        <a:ext cx="3033740" cy="1820244"/>
      </dsp:txXfrm>
    </dsp:sp>
    <dsp:sp modelId="{4C06BB57-99C2-4AB0-B97A-0E064755B028}">
      <dsp:nvSpPr>
        <dsp:cNvPr id="0" name=""/>
        <dsp:cNvSpPr/>
      </dsp:nvSpPr>
      <dsp:spPr>
        <a:xfrm>
          <a:off x="3040000" y="3388951"/>
          <a:ext cx="667160" cy="91440"/>
        </a:xfrm>
        <a:custGeom>
          <a:avLst/>
          <a:gdLst/>
          <a:ahLst/>
          <a:cxnLst/>
          <a:rect l="0" t="0" r="0" b="0"/>
          <a:pathLst>
            <a:path>
              <a:moveTo>
                <a:pt x="0" y="45720"/>
              </a:moveTo>
              <a:lnTo>
                <a:pt x="66716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6136" y="3431182"/>
        <a:ext cx="34888" cy="6977"/>
      </dsp:txXfrm>
    </dsp:sp>
    <dsp:sp modelId="{0231E907-E067-4A91-9547-DB1E90757380}">
      <dsp:nvSpPr>
        <dsp:cNvPr id="0" name=""/>
        <dsp:cNvSpPr/>
      </dsp:nvSpPr>
      <dsp:spPr>
        <a:xfrm>
          <a:off x="8059" y="2524549"/>
          <a:ext cx="3033740" cy="182024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Hear viewpoints from the apprentice perspective</a:t>
          </a:r>
        </a:p>
      </dsp:txBody>
      <dsp:txXfrm>
        <a:off x="8059" y="2524549"/>
        <a:ext cx="3033740" cy="1820244"/>
      </dsp:txXfrm>
    </dsp:sp>
    <dsp:sp modelId="{49F1D564-D707-4A2F-84FE-2DEA02CCD9C0}">
      <dsp:nvSpPr>
        <dsp:cNvPr id="0" name=""/>
        <dsp:cNvSpPr/>
      </dsp:nvSpPr>
      <dsp:spPr>
        <a:xfrm>
          <a:off x="6771501" y="3388951"/>
          <a:ext cx="667160" cy="91440"/>
        </a:xfrm>
        <a:custGeom>
          <a:avLst/>
          <a:gdLst/>
          <a:ahLst/>
          <a:cxnLst/>
          <a:rect l="0" t="0" r="0" b="0"/>
          <a:pathLst>
            <a:path>
              <a:moveTo>
                <a:pt x="0" y="45720"/>
              </a:moveTo>
              <a:lnTo>
                <a:pt x="667160"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7637" y="3431182"/>
        <a:ext cx="34888" cy="6977"/>
      </dsp:txXfrm>
    </dsp:sp>
    <dsp:sp modelId="{9CB1F3FD-043F-4C65-835F-9884F479146E}">
      <dsp:nvSpPr>
        <dsp:cNvPr id="0" name=""/>
        <dsp:cNvSpPr/>
      </dsp:nvSpPr>
      <dsp:spPr>
        <a:xfrm>
          <a:off x="3739560" y="2524549"/>
          <a:ext cx="3033740" cy="1820244"/>
        </a:xfrm>
        <a:prstGeom prst="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Serve as champions to promote RA through outreach activities and collaboration</a:t>
          </a:r>
        </a:p>
      </dsp:txBody>
      <dsp:txXfrm>
        <a:off x="3739560" y="2524549"/>
        <a:ext cx="3033740" cy="1820244"/>
      </dsp:txXfrm>
    </dsp:sp>
    <dsp:sp modelId="{75D3DB5F-D22D-42B3-8022-F5ECE884381B}">
      <dsp:nvSpPr>
        <dsp:cNvPr id="0" name=""/>
        <dsp:cNvSpPr/>
      </dsp:nvSpPr>
      <dsp:spPr>
        <a:xfrm>
          <a:off x="7471061" y="2524549"/>
          <a:ext cx="3033740" cy="182024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56" tIns="156040" rIns="148656" bIns="156040" numCol="1" spcCol="1270" anchor="ctr" anchorCtr="0">
          <a:noAutofit/>
        </a:bodyPr>
        <a:lstStyle/>
        <a:p>
          <a:pPr marL="0" lvl="0" indent="0" algn="ctr" defTabSz="844550">
            <a:lnSpc>
              <a:spcPct val="90000"/>
            </a:lnSpc>
            <a:spcBef>
              <a:spcPct val="0"/>
            </a:spcBef>
            <a:spcAft>
              <a:spcPct val="35000"/>
            </a:spcAft>
            <a:buNone/>
          </a:pPr>
          <a:r>
            <a:rPr lang="en-US" sz="1900" b="1" kern="1200"/>
            <a:t>Create networking and mentorship opportunities for apprentices/graduates</a:t>
          </a:r>
        </a:p>
      </dsp:txBody>
      <dsp:txXfrm>
        <a:off x="7471061" y="2524549"/>
        <a:ext cx="3033740" cy="182024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34C92B-6A45-864A-B429-22A9039765DA}" type="datetimeFigureOut">
              <a:rPr lang="en-US" smtClean="0"/>
              <a:t>5/12/2023</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265FE6-BEE9-465E-9202-2D200EDE749C}" type="datetimeFigureOut">
              <a:rPr lang="en-US" noProof="0" smtClean="0"/>
              <a:t>5/12/2023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embed/EEhHGL-9rgQ?autoplay=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endParaRPr lang="en-US" b="1" dirty="0">
              <a:cs typeface="Calibri" panose="020F0502020204030204"/>
            </a:endParaRPr>
          </a:p>
        </p:txBody>
      </p:sp>
      <p:sp>
        <p:nvSpPr>
          <p:cNvPr id="4" name="Slide Number Placeholder 3"/>
          <p:cNvSpPr>
            <a:spLocks noGrp="1"/>
          </p:cNvSpPr>
          <p:nvPr>
            <p:ph type="sldNum" sz="quarter" idx="5"/>
          </p:nvPr>
        </p:nvSpPr>
        <p:spPr/>
        <p:txBody>
          <a:bodyPr/>
          <a:lstStyle/>
          <a:p>
            <a:fld id="{F6DE8F2A-B3D4-43F2-B39B-CD77F64A1950}" type="slidenum">
              <a:rPr lang="en-US" noProof="0" smtClean="0"/>
              <a:t>1</a:t>
            </a:fld>
            <a:endParaRPr lang="en-US" noProof="0" dirty="0"/>
          </a:p>
        </p:txBody>
      </p:sp>
    </p:spTree>
    <p:extLst>
      <p:ext uri="{BB962C8B-B14F-4D97-AF65-F5344CB8AC3E}">
        <p14:creationId xmlns:p14="http://schemas.microsoft.com/office/powerpoint/2010/main" val="2346286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11</a:t>
            </a:fld>
            <a:endParaRPr lang="en-US" altLang="en-US"/>
          </a:p>
        </p:txBody>
      </p:sp>
    </p:spTree>
    <p:extLst>
      <p:ext uri="{BB962C8B-B14F-4D97-AF65-F5344CB8AC3E}">
        <p14:creationId xmlns:p14="http://schemas.microsoft.com/office/powerpoint/2010/main" val="18524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12</a:t>
            </a:fld>
            <a:endParaRPr lang="en-US" altLang="en-US"/>
          </a:p>
        </p:txBody>
      </p:sp>
    </p:spTree>
    <p:extLst>
      <p:ext uri="{BB962C8B-B14F-4D97-AF65-F5344CB8AC3E}">
        <p14:creationId xmlns:p14="http://schemas.microsoft.com/office/powerpoint/2010/main" val="2057856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13</a:t>
            </a:fld>
            <a:endParaRPr lang="en-US" altLang="en-US"/>
          </a:p>
        </p:txBody>
      </p:sp>
    </p:spTree>
    <p:extLst>
      <p:ext uri="{BB962C8B-B14F-4D97-AF65-F5344CB8AC3E}">
        <p14:creationId xmlns:p14="http://schemas.microsoft.com/office/powerpoint/2010/main" val="78043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a:t>Apprenticeships are a customizable, flexible, and proven business-driven model for developing workers.</a:t>
            </a:r>
          </a:p>
          <a:p>
            <a:pPr fontAlgn="ctr"/>
            <a:endParaRPr lang="en-US"/>
          </a:p>
          <a:p>
            <a:pPr marL="0" marR="0" lvl="0" indent="0" algn="l" defTabSz="914400" rtl="0" eaLnBrk="1" fontAlgn="ctr" latinLnBrk="0" hangingPunct="1">
              <a:lnSpc>
                <a:spcPct val="100000"/>
              </a:lnSpc>
              <a:spcBef>
                <a:spcPts val="0"/>
              </a:spcBef>
              <a:spcAft>
                <a:spcPts val="0"/>
              </a:spcAft>
              <a:buClrTx/>
              <a:buSzTx/>
              <a:buFontTx/>
              <a:buNone/>
              <a:tabLst/>
              <a:defRPr/>
            </a:pPr>
            <a:r>
              <a:rPr lang="en-US"/>
              <a:t>By using an apprenticeship approach, businesses with skills gaps can take steps to ensure workers are trained to employer needs and gain the value of apprentices’ work during their training.</a:t>
            </a:r>
          </a:p>
          <a:p>
            <a:endParaRPr lang="en-US"/>
          </a:p>
        </p:txBody>
      </p:sp>
      <p:sp>
        <p:nvSpPr>
          <p:cNvPr id="4" name="Slide Number Placeholder 3"/>
          <p:cNvSpPr>
            <a:spLocks noGrp="1"/>
          </p:cNvSpPr>
          <p:nvPr>
            <p:ph type="sldNum" sz="quarter" idx="5"/>
          </p:nvPr>
        </p:nvSpPr>
        <p:spPr/>
        <p:txBody>
          <a:bodyPr/>
          <a:lstStyle/>
          <a:p>
            <a:fld id="{3F78C764-DB59-45C0-8B6F-90071FF28D56}" type="slidenum">
              <a:rPr lang="en-US" smtClean="0"/>
              <a:t>14</a:t>
            </a:fld>
            <a:endParaRPr lang="en-US"/>
          </a:p>
        </p:txBody>
      </p:sp>
    </p:spTree>
    <p:extLst>
      <p:ext uri="{BB962C8B-B14F-4D97-AF65-F5344CB8AC3E}">
        <p14:creationId xmlns:p14="http://schemas.microsoft.com/office/powerpoint/2010/main" val="327585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15</a:t>
            </a:fld>
            <a:endParaRPr lang="en-US" noProof="0" dirty="0"/>
          </a:p>
        </p:txBody>
      </p:sp>
    </p:spTree>
    <p:extLst>
      <p:ext uri="{BB962C8B-B14F-4D97-AF65-F5344CB8AC3E}">
        <p14:creationId xmlns:p14="http://schemas.microsoft.com/office/powerpoint/2010/main" val="2038994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a:p>
            <a:pPr marL="342900" marR="0" lvl="0" indent="-342900">
              <a:lnSpc>
                <a:spcPct val="107000"/>
              </a:lnSpc>
              <a:spcBef>
                <a:spcPts val="0"/>
              </a:spcBef>
              <a:spcAft>
                <a:spcPts val="600"/>
              </a:spcAft>
              <a:buSzPts val="1400"/>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The Administration has made major investments through the American Rescue Plan (ARP), Bipartisan Infrastructure Law (BIL), CHIPS and Science Act (CHIPS), and Inflation Reduction Act (IRA) that will create new jobs in sectors vital to economic and national security such as advanced manufacturing, cybersecurity, climate resilience, and electrification.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16</a:t>
            </a:fld>
            <a:endParaRPr lang="en-US" altLang="en-US"/>
          </a:p>
        </p:txBody>
      </p:sp>
    </p:spTree>
    <p:extLst>
      <p:ext uri="{BB962C8B-B14F-4D97-AF65-F5344CB8AC3E}">
        <p14:creationId xmlns:p14="http://schemas.microsoft.com/office/powerpoint/2010/main" val="361622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OA has a dedicated mailbox for answering IRA-related apprenticeship questions:  </a:t>
            </a:r>
            <a:r>
              <a:rPr lang="en-US" err="1"/>
              <a:t>apprenticeshipira@dol</a:t>
            </a:r>
            <a:r>
              <a:rPr lang="en-US"/>
              <a:t>.gov </a:t>
            </a:r>
          </a:p>
          <a:p>
            <a:pPr marL="171450" indent="-171450">
              <a:buFont typeface="Arial" panose="020B0604020202020204" pitchFamily="34" charset="0"/>
              <a:buChar char="•"/>
            </a:pPr>
            <a:endParaRPr lang="en-US"/>
          </a:p>
          <a:p>
            <a:pPr marL="285750" indent="-285750">
              <a:lnSpc>
                <a:spcPct val="120000"/>
              </a:lnSpc>
              <a:buFont typeface="Arial" panose="020B0604020202020204" pitchFamily="34" charset="0"/>
              <a:buChar char="•"/>
            </a:pPr>
            <a:r>
              <a:rPr lang="en-US" sz="1200">
                <a:solidFill>
                  <a:schemeClr val="tx1">
                    <a:lumMod val="65000"/>
                    <a:lumOff val="35000"/>
                  </a:schemeClr>
                </a:solidFill>
                <a:latin typeface="Arial" panose="020B0604020202020204" pitchFamily="34" charset="0"/>
                <a:cs typeface="Arial" panose="020B0604020202020204" pitchFamily="34" charset="0"/>
              </a:rPr>
              <a:t>You can increase access to RA for underrepresented populations by implementing quality pre-apprenticeship programs that served as on-ramps to RA </a:t>
            </a:r>
          </a:p>
          <a:p>
            <a:pPr marL="285750" marR="0" lvl="0" indent="-285750" algn="l" defTabSz="456407" rtl="0" eaLnBrk="0" fontAlgn="base" latinLnBrk="0" hangingPunct="0">
              <a:lnSpc>
                <a:spcPct val="120000"/>
              </a:lnSpc>
              <a:spcBef>
                <a:spcPct val="30000"/>
              </a:spcBef>
              <a:spcAft>
                <a:spcPct val="0"/>
              </a:spcAft>
              <a:buClrTx/>
              <a:buSzTx/>
              <a:buFont typeface="Arial" panose="020B0604020202020204" pitchFamily="34" charset="0"/>
              <a:buChar char="•"/>
              <a:tabLst/>
              <a:defRPr/>
            </a:pPr>
            <a:r>
              <a:rPr lang="en-US" sz="1200" b="0" i="0" u="none" strike="noStrike">
                <a:solidFill>
                  <a:srgbClr val="595959"/>
                </a:solidFill>
                <a:effectLst/>
                <a:latin typeface="Arial" panose="020B0604020202020204" pitchFamily="34" charset="0"/>
              </a:rPr>
              <a:t>Apprentices’ </a:t>
            </a:r>
            <a:r>
              <a:rPr lang="en-US" sz="1200" b="1" i="0" u="none" strike="noStrike">
                <a:solidFill>
                  <a:srgbClr val="595959"/>
                </a:solidFill>
                <a:effectLst/>
                <a:latin typeface="Arial" panose="020B0604020202020204" pitchFamily="34" charset="0"/>
              </a:rPr>
              <a:t>earnings growth exceeded that of comparable workers </a:t>
            </a:r>
            <a:r>
              <a:rPr lang="en-US" sz="1200" b="0" i="0" u="none" strike="noStrike">
                <a:solidFill>
                  <a:srgbClr val="595959"/>
                </a:solidFill>
                <a:effectLst/>
                <a:latin typeface="Arial" panose="020B0604020202020204" pitchFamily="34" charset="0"/>
              </a:rPr>
              <a:t>not in apprenticeships regardless of race and ethnicity.</a:t>
            </a:r>
            <a:r>
              <a:rPr lang="en-US" sz="1200" b="0" i="0">
                <a:solidFill>
                  <a:srgbClr val="000000"/>
                </a:solidFill>
                <a:effectLst/>
                <a:latin typeface="Arial" panose="020B0604020202020204" pitchFamily="34" charset="0"/>
              </a:rPr>
              <a:t>​</a:t>
            </a:r>
          </a:p>
          <a:p>
            <a:pPr marL="285750" marR="0" lvl="0" indent="-285750" algn="l" defTabSz="456407" rtl="0" eaLnBrk="0" fontAlgn="base" latinLnBrk="0" hangingPunct="0">
              <a:lnSpc>
                <a:spcPct val="120000"/>
              </a:lnSpc>
              <a:spcBef>
                <a:spcPct val="30000"/>
              </a:spcBef>
              <a:spcAft>
                <a:spcPct val="0"/>
              </a:spcAft>
              <a:buClrTx/>
              <a:buSzTx/>
              <a:buFont typeface="Arial" panose="020B0604020202020204" pitchFamily="34" charset="0"/>
              <a:buChar char="•"/>
              <a:tabLst/>
              <a:defRPr/>
            </a:pPr>
            <a:r>
              <a:rPr lang="en-US" sz="1200">
                <a:solidFill>
                  <a:schemeClr val="tx1">
                    <a:lumMod val="65000"/>
                    <a:lumOff val="35000"/>
                  </a:schemeClr>
                </a:solidFill>
                <a:latin typeface="Arial" panose="020B0604020202020204" pitchFamily="34" charset="0"/>
                <a:cs typeface="Arial" panose="020B0604020202020204" pitchFamily="34" charset="0"/>
              </a:rPr>
              <a:t>Every $100 an employer invests in the registered apprenticeship program generates $144.30 in total benefits. </a:t>
            </a:r>
          </a:p>
          <a:p>
            <a:pPr marL="285750" indent="-285750">
              <a:lnSpc>
                <a:spcPct val="120000"/>
              </a:lnSpc>
              <a:buFont typeface="Arial" panose="020B0604020202020204" pitchFamily="34" charset="0"/>
              <a:buChar char="•"/>
            </a:pPr>
            <a:endParaRPr lang="en-US" sz="1200">
              <a:solidFill>
                <a:schemeClr val="tx1">
                  <a:lumMod val="65000"/>
                  <a:lumOff val="35000"/>
                </a:schemeClr>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17</a:t>
            </a:fld>
            <a:endParaRPr lang="en-US" altLang="en-US"/>
          </a:p>
        </p:txBody>
      </p:sp>
    </p:spTree>
    <p:extLst>
      <p:ext uri="{BB962C8B-B14F-4D97-AF65-F5344CB8AC3E}">
        <p14:creationId xmlns:p14="http://schemas.microsoft.com/office/powerpoint/2010/main" val="3263641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Jim –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2306434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Dudley –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1829969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Bernie – 5 minutes</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21</a:t>
            </a:fld>
            <a:endParaRPr lang="en-US" noProof="0" dirty="0"/>
          </a:p>
        </p:txBody>
      </p:sp>
    </p:spTree>
    <p:extLst>
      <p:ext uri="{BB962C8B-B14F-4D97-AF65-F5344CB8AC3E}">
        <p14:creationId xmlns:p14="http://schemas.microsoft.com/office/powerpoint/2010/main" val="146695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Bernie</a:t>
            </a:r>
          </a:p>
          <a:p>
            <a:endParaRPr lang="en-US" b="1" dirty="0"/>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a:t>
            </a:fld>
            <a:endParaRPr lang="en-US" noProof="0" dirty="0"/>
          </a:p>
        </p:txBody>
      </p:sp>
    </p:spTree>
    <p:extLst>
      <p:ext uri="{BB962C8B-B14F-4D97-AF65-F5344CB8AC3E}">
        <p14:creationId xmlns:p14="http://schemas.microsoft.com/office/powerpoint/2010/main" val="728287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Jim – 5 minutes</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22</a:t>
            </a:fld>
            <a:endParaRPr lang="en-US" noProof="0" dirty="0"/>
          </a:p>
        </p:txBody>
      </p:sp>
    </p:spTree>
    <p:extLst>
      <p:ext uri="{BB962C8B-B14F-4D97-AF65-F5344CB8AC3E}">
        <p14:creationId xmlns:p14="http://schemas.microsoft.com/office/powerpoint/2010/main" val="4285517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Garfield – 5 minutes</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23</a:t>
            </a:fld>
            <a:endParaRPr lang="en-US" noProof="0" dirty="0"/>
          </a:p>
        </p:txBody>
      </p:sp>
    </p:spTree>
    <p:extLst>
      <p:ext uri="{BB962C8B-B14F-4D97-AF65-F5344CB8AC3E}">
        <p14:creationId xmlns:p14="http://schemas.microsoft.com/office/powerpoint/2010/main" val="1835388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Dudley – 5 minutes</a:t>
            </a:r>
          </a:p>
          <a:p>
            <a:endParaRPr lang="en-US"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24</a:t>
            </a:fld>
            <a:endParaRPr lang="en-US" noProof="0" dirty="0"/>
          </a:p>
        </p:txBody>
      </p:sp>
    </p:spTree>
    <p:extLst>
      <p:ext uri="{BB962C8B-B14F-4D97-AF65-F5344CB8AC3E}">
        <p14:creationId xmlns:p14="http://schemas.microsoft.com/office/powerpoint/2010/main" val="3321807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Dean – 5 minutes</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25</a:t>
            </a:fld>
            <a:endParaRPr lang="en-US" noProof="0" dirty="0"/>
          </a:p>
        </p:txBody>
      </p:sp>
    </p:spTree>
    <p:extLst>
      <p:ext uri="{BB962C8B-B14F-4D97-AF65-F5344CB8AC3E}">
        <p14:creationId xmlns:p14="http://schemas.microsoft.com/office/powerpoint/2010/main" val="2903490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Patty – 5 minutes</a:t>
            </a:r>
          </a:p>
          <a:p>
            <a:endParaRPr lang="en-US" b="1" dirty="0"/>
          </a:p>
        </p:txBody>
      </p:sp>
      <p:sp>
        <p:nvSpPr>
          <p:cNvPr id="4" name="Slide Number Placeholder 3"/>
          <p:cNvSpPr>
            <a:spLocks noGrp="1"/>
          </p:cNvSpPr>
          <p:nvPr>
            <p:ph type="sldNum" sz="quarter" idx="5"/>
          </p:nvPr>
        </p:nvSpPr>
        <p:spPr/>
        <p:txBody>
          <a:bodyPr/>
          <a:lstStyle/>
          <a:p>
            <a:fld id="{F6DE8F2A-B3D4-43F2-B39B-CD77F64A1950}" type="slidenum">
              <a:rPr lang="en-US" noProof="0" smtClean="0"/>
              <a:t>26</a:t>
            </a:fld>
            <a:endParaRPr lang="en-US" noProof="0" dirty="0"/>
          </a:p>
        </p:txBody>
      </p:sp>
    </p:spTree>
    <p:extLst>
      <p:ext uri="{BB962C8B-B14F-4D97-AF65-F5344CB8AC3E}">
        <p14:creationId xmlns:p14="http://schemas.microsoft.com/office/powerpoint/2010/main" val="191519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3</a:t>
            </a:fld>
            <a:endParaRPr lang="en-US" noProof="0" dirty="0"/>
          </a:p>
        </p:txBody>
      </p:sp>
    </p:spTree>
    <p:extLst>
      <p:ext uri="{BB962C8B-B14F-4D97-AF65-F5344CB8AC3E}">
        <p14:creationId xmlns:p14="http://schemas.microsoft.com/office/powerpoint/2010/main" val="135376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Bernie</a:t>
            </a:r>
          </a:p>
        </p:txBody>
      </p:sp>
      <p:sp>
        <p:nvSpPr>
          <p:cNvPr id="4" name="Slide Number Placeholder 3"/>
          <p:cNvSpPr>
            <a:spLocks noGrp="1"/>
          </p:cNvSpPr>
          <p:nvPr>
            <p:ph type="sldNum" sz="quarter" idx="5"/>
          </p:nvPr>
        </p:nvSpPr>
        <p:spPr/>
        <p:txBody>
          <a:bodyPr/>
          <a:lstStyle/>
          <a:p>
            <a:fld id="{F6DE8F2A-B3D4-43F2-B39B-CD77F64A1950}" type="slidenum">
              <a:rPr lang="en-US" noProof="0" smtClean="0"/>
              <a:t>4</a:t>
            </a:fld>
            <a:endParaRPr lang="en-US" noProof="0" dirty="0"/>
          </a:p>
        </p:txBody>
      </p:sp>
    </p:spTree>
    <p:extLst>
      <p:ext uri="{BB962C8B-B14F-4D97-AF65-F5344CB8AC3E}">
        <p14:creationId xmlns:p14="http://schemas.microsoft.com/office/powerpoint/2010/main" val="62585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Secretary Walsh, in coordination with Vice President Kamala Harris, Ambassador Susan Rice, Governor Gretchen Whitmer, Mayor Randall Woodfin, Secretaries Gina Raimondo and Miguel Cardona, AFL-CIO President Elizabeth Schuler, Service Employees International Union President Mary Kay Henry, and Employers Siemens and CVS Health announced this new Apprenticeship Ambassador initiative on November 15, 2021 during National Apprenticeship Week in this announcement video. </a:t>
            </a:r>
          </a:p>
          <a:p>
            <a:endParaRPr lang="en-US" sz="1200"/>
          </a:p>
          <a:p>
            <a:r>
              <a:rPr lang="en-US" sz="1200"/>
              <a:t>NOTE: Image is hyperlinked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Segoe UI"/>
                <a:cs typeface="Segoe UI"/>
                <a:hlinkClick r:id="rId3"/>
              </a:rPr>
              <a:t>https://youtu.be/EEhHGL-9rgQ</a:t>
            </a:r>
            <a:endParaRPr lang="en-US" sz="1200"/>
          </a:p>
          <a:p>
            <a:endParaRPr lang="en-US" sz="1200" kern="1200">
              <a:solidFill>
                <a:schemeClr val="tx1"/>
              </a:solidFill>
              <a:effectLst/>
              <a:latin typeface="Calibri Ligh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5</a:t>
            </a:fld>
            <a:endParaRPr lang="en-US" altLang="en-US"/>
          </a:p>
        </p:txBody>
      </p:sp>
    </p:spTree>
    <p:extLst>
      <p:ext uri="{BB962C8B-B14F-4D97-AF65-F5344CB8AC3E}">
        <p14:creationId xmlns:p14="http://schemas.microsoft.com/office/powerpoint/2010/main" val="1741090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6</a:t>
            </a:fld>
            <a:endParaRPr lang="en-US" altLang="en-US"/>
          </a:p>
        </p:txBody>
      </p:sp>
    </p:spTree>
    <p:extLst>
      <p:ext uri="{BB962C8B-B14F-4D97-AF65-F5344CB8AC3E}">
        <p14:creationId xmlns:p14="http://schemas.microsoft.com/office/powerpoint/2010/main" val="308842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7</a:t>
            </a:fld>
            <a:endParaRPr lang="en-US" altLang="en-US"/>
          </a:p>
        </p:txBody>
      </p:sp>
    </p:spTree>
    <p:extLst>
      <p:ext uri="{BB962C8B-B14F-4D97-AF65-F5344CB8AC3E}">
        <p14:creationId xmlns:p14="http://schemas.microsoft.com/office/powerpoint/2010/main" val="3349908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8</a:t>
            </a:fld>
            <a:endParaRPr lang="en-US" altLang="en-US"/>
          </a:p>
        </p:txBody>
      </p:sp>
    </p:spTree>
    <p:extLst>
      <p:ext uri="{BB962C8B-B14F-4D97-AF65-F5344CB8AC3E}">
        <p14:creationId xmlns:p14="http://schemas.microsoft.com/office/powerpoint/2010/main" val="331548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9</a:t>
            </a:fld>
            <a:endParaRPr lang="en-US" altLang="en-US"/>
          </a:p>
        </p:txBody>
      </p:sp>
    </p:spTree>
    <p:extLst>
      <p:ext uri="{BB962C8B-B14F-4D97-AF65-F5344CB8AC3E}">
        <p14:creationId xmlns:p14="http://schemas.microsoft.com/office/powerpoint/2010/main" val="3267119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8200" y="1448001"/>
            <a:ext cx="105064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036143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326822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935077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1581"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6621"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6621" y="5726437"/>
            <a:ext cx="6672622"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6622" y="556050"/>
            <a:ext cx="6217581"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71846" y="1448001"/>
            <a:ext cx="3163135"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989800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492341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82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9015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42100" y="1448001"/>
            <a:ext cx="3202587"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604156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454046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239778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755" y="6215444"/>
            <a:ext cx="352884"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756" y="5726437"/>
            <a:ext cx="10506487"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8200" y="556051"/>
            <a:ext cx="10678512"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1368150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D9C3D_B10EC82E.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apprenticeship.gov/NA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www.apprenticeship.go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hyperlink" Target="https://www.apprenticeship.gov/infrastructure-resources" TargetMode="External"/><Relationship Id="rId4" Type="http://schemas.openxmlformats.org/officeDocument/2006/relationships/hyperlink" Target="https://www.congress.gov/117/bills/hr3684/BILLS-117hr3684enr.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hyperlink" Target="https://www.dol.gov/general/inflation-reduction-act-tax-credit" TargetMode="External"/><Relationship Id="rId5" Type="http://schemas.openxmlformats.org/officeDocument/2006/relationships/hyperlink" Target="https://www.apprenticeship.gov/inflation-reduction-act-apprenticeship-resources" TargetMode="External"/><Relationship Id="rId4" Type="http://schemas.openxmlformats.org/officeDocument/2006/relationships/hyperlink" Target="https://www.congress.gov/bill/117th-congress/house-bill/5376"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6.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18.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1.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19.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2.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20.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3.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21.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4.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22.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5.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23.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6.xml.rels><?xml version="1.0" encoding="UTF-8" standalone="yes"?>
<Relationships xmlns="http://schemas.openxmlformats.org/package/2006/relationships"><Relationship Id="rId26" Type="http://schemas.openxmlformats.org/officeDocument/2006/relationships/image" Target="../media/image45.png"/><Relationship Id="rId21" Type="http://schemas.openxmlformats.org/officeDocument/2006/relationships/image" Target="../media/image40.svg"/><Relationship Id="rId42" Type="http://schemas.openxmlformats.org/officeDocument/2006/relationships/image" Target="../media/image61.png"/><Relationship Id="rId47" Type="http://schemas.openxmlformats.org/officeDocument/2006/relationships/image" Target="../media/image66.svg"/><Relationship Id="rId63" Type="http://schemas.openxmlformats.org/officeDocument/2006/relationships/image" Target="../media/image82.svg"/><Relationship Id="rId68" Type="http://schemas.openxmlformats.org/officeDocument/2006/relationships/image" Target="../media/image87.png"/><Relationship Id="rId84" Type="http://schemas.openxmlformats.org/officeDocument/2006/relationships/image" Target="../media/image103.png"/><Relationship Id="rId89" Type="http://schemas.openxmlformats.org/officeDocument/2006/relationships/image" Target="../media/image108.svg"/><Relationship Id="rId112" Type="http://schemas.openxmlformats.org/officeDocument/2006/relationships/image" Target="../media/image131.png"/><Relationship Id="rId16" Type="http://schemas.openxmlformats.org/officeDocument/2006/relationships/image" Target="../media/image35.png"/><Relationship Id="rId107" Type="http://schemas.openxmlformats.org/officeDocument/2006/relationships/image" Target="../media/image126.svg"/><Relationship Id="rId11" Type="http://schemas.openxmlformats.org/officeDocument/2006/relationships/image" Target="../media/image30.svg"/><Relationship Id="rId32" Type="http://schemas.openxmlformats.org/officeDocument/2006/relationships/image" Target="../media/image51.png"/><Relationship Id="rId37" Type="http://schemas.openxmlformats.org/officeDocument/2006/relationships/image" Target="../media/image56.svg"/><Relationship Id="rId53" Type="http://schemas.openxmlformats.org/officeDocument/2006/relationships/image" Target="../media/image72.svg"/><Relationship Id="rId58" Type="http://schemas.openxmlformats.org/officeDocument/2006/relationships/image" Target="../media/image77.png"/><Relationship Id="rId74" Type="http://schemas.openxmlformats.org/officeDocument/2006/relationships/image" Target="../media/image93.png"/><Relationship Id="rId79" Type="http://schemas.openxmlformats.org/officeDocument/2006/relationships/image" Target="../media/image98.svg"/><Relationship Id="rId102" Type="http://schemas.openxmlformats.org/officeDocument/2006/relationships/image" Target="../media/image121.png"/><Relationship Id="rId5" Type="http://schemas.openxmlformats.org/officeDocument/2006/relationships/image" Target="../media/image24.svg"/><Relationship Id="rId90" Type="http://schemas.openxmlformats.org/officeDocument/2006/relationships/image" Target="../media/image109.png"/><Relationship Id="rId95" Type="http://schemas.openxmlformats.org/officeDocument/2006/relationships/image" Target="../media/image114.svg"/><Relationship Id="rId22" Type="http://schemas.openxmlformats.org/officeDocument/2006/relationships/image" Target="../media/image41.png"/><Relationship Id="rId27" Type="http://schemas.openxmlformats.org/officeDocument/2006/relationships/image" Target="../media/image46.svg"/><Relationship Id="rId43" Type="http://schemas.openxmlformats.org/officeDocument/2006/relationships/image" Target="../media/image62.svg"/><Relationship Id="rId48" Type="http://schemas.openxmlformats.org/officeDocument/2006/relationships/image" Target="../media/image67.png"/><Relationship Id="rId64" Type="http://schemas.openxmlformats.org/officeDocument/2006/relationships/image" Target="../media/image83.png"/><Relationship Id="rId69" Type="http://schemas.openxmlformats.org/officeDocument/2006/relationships/image" Target="../media/image88.svg"/><Relationship Id="rId113" Type="http://schemas.openxmlformats.org/officeDocument/2006/relationships/image" Target="../media/image132.svg"/><Relationship Id="rId80" Type="http://schemas.openxmlformats.org/officeDocument/2006/relationships/image" Target="../media/image99.png"/><Relationship Id="rId85" Type="http://schemas.openxmlformats.org/officeDocument/2006/relationships/image" Target="../media/image104.svg"/><Relationship Id="rId12" Type="http://schemas.openxmlformats.org/officeDocument/2006/relationships/image" Target="../media/image31.png"/><Relationship Id="rId17" Type="http://schemas.openxmlformats.org/officeDocument/2006/relationships/image" Target="../media/image36.svg"/><Relationship Id="rId33" Type="http://schemas.openxmlformats.org/officeDocument/2006/relationships/image" Target="../media/image52.svg"/><Relationship Id="rId38" Type="http://schemas.openxmlformats.org/officeDocument/2006/relationships/image" Target="../media/image57.png"/><Relationship Id="rId59" Type="http://schemas.openxmlformats.org/officeDocument/2006/relationships/image" Target="../media/image78.svg"/><Relationship Id="rId103" Type="http://schemas.openxmlformats.org/officeDocument/2006/relationships/image" Target="../media/image122.svg"/><Relationship Id="rId108" Type="http://schemas.openxmlformats.org/officeDocument/2006/relationships/image" Target="../media/image127.png"/><Relationship Id="rId54" Type="http://schemas.openxmlformats.org/officeDocument/2006/relationships/image" Target="../media/image73.png"/><Relationship Id="rId70" Type="http://schemas.openxmlformats.org/officeDocument/2006/relationships/image" Target="../media/image89.png"/><Relationship Id="rId75" Type="http://schemas.openxmlformats.org/officeDocument/2006/relationships/image" Target="../media/image94.svg"/><Relationship Id="rId91" Type="http://schemas.openxmlformats.org/officeDocument/2006/relationships/image" Target="../media/image110.svg"/><Relationship Id="rId9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 Id="rId57" Type="http://schemas.openxmlformats.org/officeDocument/2006/relationships/image" Target="../media/image76.svg"/><Relationship Id="rId106" Type="http://schemas.openxmlformats.org/officeDocument/2006/relationships/image" Target="../media/image125.png"/><Relationship Id="rId10" Type="http://schemas.openxmlformats.org/officeDocument/2006/relationships/image" Target="../media/image29.pn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60" Type="http://schemas.openxmlformats.org/officeDocument/2006/relationships/image" Target="../media/image79.png"/><Relationship Id="rId65" Type="http://schemas.openxmlformats.org/officeDocument/2006/relationships/image" Target="../media/image84.svg"/><Relationship Id="rId73" Type="http://schemas.openxmlformats.org/officeDocument/2006/relationships/image" Target="../media/image92.svg"/><Relationship Id="rId78" Type="http://schemas.openxmlformats.org/officeDocument/2006/relationships/image" Target="../media/image97.png"/><Relationship Id="rId81" Type="http://schemas.openxmlformats.org/officeDocument/2006/relationships/image" Target="../media/image100.svg"/><Relationship Id="rId86" Type="http://schemas.openxmlformats.org/officeDocument/2006/relationships/image" Target="../media/image105.png"/><Relationship Id="rId94" Type="http://schemas.openxmlformats.org/officeDocument/2006/relationships/image" Target="../media/image113.png"/><Relationship Id="rId99" Type="http://schemas.openxmlformats.org/officeDocument/2006/relationships/image" Target="../media/image118.svg"/><Relationship Id="rId101" Type="http://schemas.openxmlformats.org/officeDocument/2006/relationships/image" Target="../media/image120.svg"/><Relationship Id="rId4" Type="http://schemas.openxmlformats.org/officeDocument/2006/relationships/image" Target="../media/image23.png"/><Relationship Id="rId9" Type="http://schemas.openxmlformats.org/officeDocument/2006/relationships/image" Target="../media/image28.svg"/><Relationship Id="rId13" Type="http://schemas.openxmlformats.org/officeDocument/2006/relationships/image" Target="../media/image32.svg"/><Relationship Id="rId18" Type="http://schemas.openxmlformats.org/officeDocument/2006/relationships/image" Target="../media/image37.png"/><Relationship Id="rId39" Type="http://schemas.openxmlformats.org/officeDocument/2006/relationships/image" Target="../media/image58.svg"/><Relationship Id="rId109" Type="http://schemas.openxmlformats.org/officeDocument/2006/relationships/image" Target="../media/image128.svg"/><Relationship Id="rId34" Type="http://schemas.openxmlformats.org/officeDocument/2006/relationships/image" Target="../media/image53.png"/><Relationship Id="rId50" Type="http://schemas.openxmlformats.org/officeDocument/2006/relationships/image" Target="../media/image69.png"/><Relationship Id="rId55" Type="http://schemas.openxmlformats.org/officeDocument/2006/relationships/image" Target="../media/image74.svg"/><Relationship Id="rId76" Type="http://schemas.openxmlformats.org/officeDocument/2006/relationships/image" Target="../media/image95.png"/><Relationship Id="rId97" Type="http://schemas.openxmlformats.org/officeDocument/2006/relationships/image" Target="../media/image116.svg"/><Relationship Id="rId104" Type="http://schemas.openxmlformats.org/officeDocument/2006/relationships/image" Target="../media/image123.png"/><Relationship Id="rId7" Type="http://schemas.openxmlformats.org/officeDocument/2006/relationships/image" Target="../media/image26.svg"/><Relationship Id="rId71" Type="http://schemas.openxmlformats.org/officeDocument/2006/relationships/image" Target="../media/image90.svg"/><Relationship Id="rId92" Type="http://schemas.openxmlformats.org/officeDocument/2006/relationships/image" Target="../media/image111.png"/><Relationship Id="rId2" Type="http://schemas.openxmlformats.org/officeDocument/2006/relationships/notesSlide" Target="../notesSlides/notesSlide24.xml"/><Relationship Id="rId29" Type="http://schemas.openxmlformats.org/officeDocument/2006/relationships/image" Target="../media/image48.svg"/><Relationship Id="rId24" Type="http://schemas.openxmlformats.org/officeDocument/2006/relationships/image" Target="../media/image43.png"/><Relationship Id="rId40" Type="http://schemas.openxmlformats.org/officeDocument/2006/relationships/image" Target="../media/image59.png"/><Relationship Id="rId45" Type="http://schemas.openxmlformats.org/officeDocument/2006/relationships/image" Target="../media/image64.svg"/><Relationship Id="rId66" Type="http://schemas.openxmlformats.org/officeDocument/2006/relationships/image" Target="../media/image85.png"/><Relationship Id="rId87" Type="http://schemas.openxmlformats.org/officeDocument/2006/relationships/image" Target="../media/image106.svg"/><Relationship Id="rId110" Type="http://schemas.openxmlformats.org/officeDocument/2006/relationships/image" Target="../media/image129.png"/><Relationship Id="rId61" Type="http://schemas.openxmlformats.org/officeDocument/2006/relationships/image" Target="../media/image80.svg"/><Relationship Id="rId82" Type="http://schemas.openxmlformats.org/officeDocument/2006/relationships/image" Target="../media/image101.png"/><Relationship Id="rId19" Type="http://schemas.openxmlformats.org/officeDocument/2006/relationships/image" Target="../media/image38.svg"/><Relationship Id="rId14" Type="http://schemas.openxmlformats.org/officeDocument/2006/relationships/image" Target="../media/image33.png"/><Relationship Id="rId30" Type="http://schemas.openxmlformats.org/officeDocument/2006/relationships/image" Target="../media/image49.png"/><Relationship Id="rId35" Type="http://schemas.openxmlformats.org/officeDocument/2006/relationships/image" Target="../media/image54.svg"/><Relationship Id="rId56" Type="http://schemas.openxmlformats.org/officeDocument/2006/relationships/image" Target="../media/image75.png"/><Relationship Id="rId77" Type="http://schemas.openxmlformats.org/officeDocument/2006/relationships/image" Target="../media/image96.svg"/><Relationship Id="rId100" Type="http://schemas.openxmlformats.org/officeDocument/2006/relationships/image" Target="../media/image119.png"/><Relationship Id="rId105" Type="http://schemas.openxmlformats.org/officeDocument/2006/relationships/image" Target="../media/image124.svg"/><Relationship Id="rId8" Type="http://schemas.openxmlformats.org/officeDocument/2006/relationships/image" Target="../media/image27.png"/><Relationship Id="rId51" Type="http://schemas.openxmlformats.org/officeDocument/2006/relationships/image" Target="../media/image70.svg"/><Relationship Id="rId72" Type="http://schemas.openxmlformats.org/officeDocument/2006/relationships/image" Target="../media/image91.png"/><Relationship Id="rId93" Type="http://schemas.openxmlformats.org/officeDocument/2006/relationships/image" Target="../media/image112.svg"/><Relationship Id="rId98" Type="http://schemas.openxmlformats.org/officeDocument/2006/relationships/image" Target="../media/image117.png"/><Relationship Id="rId3" Type="http://schemas.openxmlformats.org/officeDocument/2006/relationships/image" Target="../media/image22.jpeg"/><Relationship Id="rId25" Type="http://schemas.openxmlformats.org/officeDocument/2006/relationships/image" Target="../media/image44.svg"/><Relationship Id="rId46" Type="http://schemas.openxmlformats.org/officeDocument/2006/relationships/image" Target="../media/image65.png"/><Relationship Id="rId67" Type="http://schemas.openxmlformats.org/officeDocument/2006/relationships/image" Target="../media/image86.svg"/><Relationship Id="rId20" Type="http://schemas.openxmlformats.org/officeDocument/2006/relationships/image" Target="../media/image39.png"/><Relationship Id="rId41" Type="http://schemas.openxmlformats.org/officeDocument/2006/relationships/image" Target="../media/image60.svg"/><Relationship Id="rId62" Type="http://schemas.openxmlformats.org/officeDocument/2006/relationships/image" Target="../media/image81.png"/><Relationship Id="rId83" Type="http://schemas.openxmlformats.org/officeDocument/2006/relationships/image" Target="../media/image102.svg"/><Relationship Id="rId88" Type="http://schemas.openxmlformats.org/officeDocument/2006/relationships/image" Target="../media/image107.png"/><Relationship Id="rId111" Type="http://schemas.openxmlformats.org/officeDocument/2006/relationships/image" Target="../media/image130.svg"/></Relationships>
</file>

<file path=ppt/slides/_rels/slide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hyperlink" Target="http://www.apprenticeship.gov/" TargetMode="External"/><Relationship Id="rId1" Type="http://schemas.openxmlformats.org/officeDocument/2006/relationships/slideLayout" Target="../slideLayouts/slideLayout18.xml"/><Relationship Id="rId5" Type="http://schemas.openxmlformats.org/officeDocument/2006/relationships/image" Target="../media/image135.png"/><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apprenticeship.gov/apprenticeship-ambassador-initiative"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D9C3B_BE9DF329.xm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png"/><Relationship Id="rId7" Type="http://schemas.openxmlformats.org/officeDocument/2006/relationships/hyperlink" Target="https://www.apprenticeship.gov/application-apprenticeship-ambassador" TargetMode="External"/><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hyperlink" Target="https://www.apprenticeship.gov/sites/default/files/Apprenticeship_Ambassador_Initiative_FactSheet.pdf" TargetMode="External"/><Relationship Id="rId5" Type="http://schemas.openxmlformats.org/officeDocument/2006/relationships/hyperlink" Target="NULL" TargetMode="External"/><Relationship Id="rId4" Type="http://schemas.openxmlformats.org/officeDocument/2006/relationships/hyperlink" Target="https://www.apprenticeship.gov/apprenticeship-ambassador-initiati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50">
            <a:extLst>
              <a:ext uri="{FF2B5EF4-FFF2-40B4-BE49-F238E27FC236}">
                <a16:creationId xmlns:a16="http://schemas.microsoft.com/office/drawing/2014/main" id="{D8694222-4D81-4A9A-93A2-23C89102F234}"/>
              </a:ext>
            </a:extLst>
          </p:cNvPr>
          <p:cNvSpPr>
            <a:spLocks noGrp="1"/>
          </p:cNvSpPr>
          <p:nvPr>
            <p:ph type="ctrTitle"/>
          </p:nvPr>
        </p:nvSpPr>
        <p:spPr>
          <a:xfrm>
            <a:off x="694871" y="4771676"/>
            <a:ext cx="10607040" cy="1920526"/>
          </a:xfrm>
        </p:spPr>
        <p:txBody>
          <a:bodyPr/>
          <a:lstStyle/>
          <a:p>
            <a:r>
              <a:rPr lang="en-US" dirty="0"/>
              <a:t>  USDOL Office of Apprenticeship </a:t>
            </a:r>
            <a:br>
              <a:rPr lang="en-US" dirty="0"/>
            </a:br>
            <a:r>
              <a:rPr lang="en-US" dirty="0"/>
              <a:t>                     ESAC 2023</a:t>
            </a:r>
            <a:br>
              <a:rPr lang="en-US" dirty="0"/>
            </a:br>
            <a:endParaRPr lang="en-US" dirty="0"/>
          </a:p>
        </p:txBody>
      </p:sp>
      <p:pic>
        <p:nvPicPr>
          <p:cNvPr id="6" name="Picture Placeholder 5">
            <a:extLst>
              <a:ext uri="{FF2B5EF4-FFF2-40B4-BE49-F238E27FC236}">
                <a16:creationId xmlns:a16="http://schemas.microsoft.com/office/drawing/2014/main" id="{99887D0C-65FA-E6F0-96BB-7EF293243DEF}"/>
              </a:ext>
            </a:extLst>
          </p:cNvPr>
          <p:cNvPicPr>
            <a:picLocks noGrp="1" noChangeAspect="1"/>
          </p:cNvPicPr>
          <p:nvPr>
            <p:ph type="pic" sz="quarter" idx="11"/>
          </p:nvPr>
        </p:nvPicPr>
        <p:blipFill>
          <a:blip r:embed="rId3"/>
          <a:srcRect t="24543" b="24543"/>
          <a:stretch>
            <a:fillRect/>
          </a:stretch>
        </p:blipFill>
        <p:spPr>
          <a:xfrm>
            <a:off x="0" y="0"/>
            <a:ext cx="12191999" cy="4501662"/>
          </a:xfrm>
          <a:prstGeom prst="rect">
            <a:avLst/>
          </a:prstGeom>
        </p:spPr>
      </p:pic>
    </p:spTree>
    <p:extLst>
      <p:ext uri="{BB962C8B-B14F-4D97-AF65-F5344CB8AC3E}">
        <p14:creationId xmlns:p14="http://schemas.microsoft.com/office/powerpoint/2010/main" val="460324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A46C76-EC15-645E-7D8E-F83232FF6CE3}"/>
              </a:ext>
            </a:extLst>
          </p:cNvPr>
          <p:cNvSpPr>
            <a:spLocks noGrp="1"/>
          </p:cNvSpPr>
          <p:nvPr>
            <p:ph type="title"/>
          </p:nvPr>
        </p:nvSpPr>
        <p:spPr>
          <a:xfrm>
            <a:off x="482475" y="3752850"/>
            <a:ext cx="3290030" cy="2452687"/>
          </a:xfrm>
        </p:spPr>
        <p:txBody>
          <a:bodyPr vert="horz" wrap="square" lIns="91440" tIns="45720" rIns="91440" bIns="45720" rtlCol="0" anchor="ctr" anchorCtr="0">
            <a:normAutofit/>
          </a:bodyPr>
          <a:lstStyle/>
          <a:p>
            <a:r>
              <a:rPr lang="en-US" sz="3600" b="1">
                <a:solidFill>
                  <a:schemeClr val="tx2"/>
                </a:solidFill>
              </a:rPr>
              <a:t>Apprentice Trailblazer Initiative</a:t>
            </a:r>
            <a:endParaRPr lang="en-US" sz="3600" b="1">
              <a:solidFill>
                <a:schemeClr val="tx2"/>
              </a:solidFill>
              <a:cs typeface="Arial"/>
            </a:endParaRPr>
          </a:p>
        </p:txBody>
      </p:sp>
      <p:pic>
        <p:nvPicPr>
          <p:cNvPr id="7" name="Picture 7" descr="iStock-875673894.jpg">
            <a:extLst>
              <a:ext uri="{FF2B5EF4-FFF2-40B4-BE49-F238E27FC236}">
                <a16:creationId xmlns:a16="http://schemas.microsoft.com/office/drawing/2014/main" id="{1D9AD322-FC75-0DB3-67CC-5B7FA734A980}"/>
              </a:ext>
            </a:extLst>
          </p:cNvPr>
          <p:cNvPicPr>
            <a:picLocks noGrp="1" noChangeAspect="1"/>
          </p:cNvPicPr>
          <p:nvPr>
            <p:ph idx="14"/>
          </p:nvPr>
        </p:nvPicPr>
        <p:blipFill rotWithShape="1">
          <a:blip r:embed="rId2"/>
          <a:srcRect t="6144" b="53266"/>
          <a:stretch/>
        </p:blipFill>
        <p:spPr>
          <a:xfrm>
            <a:off x="1609" y="11"/>
            <a:ext cx="12188805" cy="3710603"/>
          </a:xfrm>
          <a:prstGeom prst="rect">
            <a:avLst/>
          </a:prstGeom>
        </p:spPr>
      </p:pic>
      <p:sp>
        <p:nvSpPr>
          <p:cNvPr id="10" name="Content Placeholder 9">
            <a:extLst>
              <a:ext uri="{FF2B5EF4-FFF2-40B4-BE49-F238E27FC236}">
                <a16:creationId xmlns:a16="http://schemas.microsoft.com/office/drawing/2014/main" id="{56C0D181-C434-88E1-307F-01CF84A67858}"/>
              </a:ext>
            </a:extLst>
          </p:cNvPr>
          <p:cNvSpPr>
            <a:spLocks noGrp="1"/>
          </p:cNvSpPr>
          <p:nvPr>
            <p:ph idx="16"/>
          </p:nvPr>
        </p:nvSpPr>
        <p:spPr>
          <a:xfrm>
            <a:off x="4224471" y="3752851"/>
            <a:ext cx="7483463" cy="2452687"/>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1700">
                <a:solidFill>
                  <a:schemeClr val="tx2"/>
                </a:solidFill>
              </a:rPr>
              <a:t>The </a:t>
            </a:r>
            <a:r>
              <a:rPr lang="en-US" sz="1700" b="1">
                <a:solidFill>
                  <a:schemeClr val="accent2"/>
                </a:solidFill>
              </a:rPr>
              <a:t>Apprentice Trailblazer Initiative</a:t>
            </a:r>
            <a:r>
              <a:rPr lang="en-US" sz="1700">
                <a:solidFill>
                  <a:schemeClr val="tx1"/>
                </a:solidFill>
              </a:rPr>
              <a:t> </a:t>
            </a:r>
            <a:r>
              <a:rPr lang="en-US" sz="1700">
                <a:solidFill>
                  <a:schemeClr val="tx2"/>
                </a:solidFill>
              </a:rPr>
              <a:t>is designed to create a national network of diverse apprentices and apprenticeship graduates of all ages and backgrounds to feature their stories and hear their perspectives, show how Registered Apprenticeships increase opportunities for underserved populations, and bring awareness to other career seekers who may be interested in becoming apprentices.    </a:t>
            </a:r>
            <a:endParaRPr lang="en-US" sz="1700">
              <a:solidFill>
                <a:schemeClr val="tx2"/>
              </a:solidFill>
              <a:cs typeface="Arial"/>
            </a:endParaRPr>
          </a:p>
          <a:p>
            <a:pPr indent="-228600">
              <a:lnSpc>
                <a:spcPct val="90000"/>
              </a:lnSpc>
              <a:buFont typeface="Arial" panose="020B0604020202020204" pitchFamily="34" charset="0"/>
              <a:buChar char="•"/>
            </a:pPr>
            <a:r>
              <a:rPr lang="en-US" sz="1700">
                <a:solidFill>
                  <a:schemeClr val="tx2"/>
                </a:solidFill>
              </a:rPr>
              <a:t>Launching in 2023, our first cohort of Apprentice Trailblazers will include youth apprentices and recent youth apprenticeship graduates.  Consider encouraging your top youth apprentices to apply.</a:t>
            </a:r>
            <a:endParaRPr lang="en-US" sz="1700">
              <a:solidFill>
                <a:schemeClr val="tx2"/>
              </a:solidFill>
              <a:cs typeface="Arial"/>
            </a:endParaRPr>
          </a:p>
        </p:txBody>
      </p:sp>
      <p:sp>
        <p:nvSpPr>
          <p:cNvPr id="6" name="Slide Number Placeholder 5">
            <a:extLst>
              <a:ext uri="{FF2B5EF4-FFF2-40B4-BE49-F238E27FC236}">
                <a16:creationId xmlns:a16="http://schemas.microsoft.com/office/drawing/2014/main" id="{4559706E-CA49-915C-774B-59D7DDC6AA1C}"/>
              </a:ext>
            </a:extLst>
          </p:cNvPr>
          <p:cNvSpPr>
            <a:spLocks noGrp="1"/>
          </p:cNvSpPr>
          <p:nvPr>
            <p:ph type="sldNum" sz="quarter" idx="4"/>
          </p:nvPr>
        </p:nvSpPr>
        <p:spPr>
          <a:xfrm>
            <a:off x="8863879" y="6356351"/>
            <a:ext cx="2742486" cy="365125"/>
          </a:xfrm>
        </p:spPr>
        <p:txBody>
          <a:bodyPr vert="horz" lIns="91440" tIns="45720" rIns="91440" bIns="45720" rtlCol="0" anchor="ctr">
            <a:normAutofit/>
          </a:bodyPr>
          <a:lstStyle/>
          <a:p>
            <a:pPr>
              <a:spcAft>
                <a:spcPts val="600"/>
              </a:spcAft>
              <a:defRPr/>
            </a:pPr>
            <a:fld id="{D61AABEC-672F-4B68-B914-690DA978312C}" type="slidenum">
              <a:rPr lang="en-US" sz="1200">
                <a:solidFill>
                  <a:schemeClr val="tx1">
                    <a:lumMod val="75000"/>
                    <a:lumOff val="25000"/>
                  </a:schemeClr>
                </a:solidFill>
                <a:latin typeface="Calibri" panose="020F0502020204030204"/>
                <a:cs typeface="+mn-cs"/>
              </a:rPr>
              <a:pPr>
                <a:spcAft>
                  <a:spcPts val="600"/>
                </a:spcAft>
                <a:defRPr/>
              </a:pPr>
              <a:t>10</a:t>
            </a:fld>
            <a:r>
              <a:rPr lang="en-US" sz="1200">
                <a:solidFill>
                  <a:schemeClr val="tx1">
                    <a:lumMod val="75000"/>
                    <a:lumOff val="25000"/>
                  </a:schemeClr>
                </a:solidFill>
                <a:latin typeface="Calibri" panose="020F0502020204030204"/>
                <a:cs typeface="+mn-cs"/>
              </a:rPr>
              <a:t> </a:t>
            </a:r>
          </a:p>
        </p:txBody>
      </p:sp>
    </p:spTree>
    <p:extLst>
      <p:ext uri="{BB962C8B-B14F-4D97-AF65-F5344CB8AC3E}">
        <p14:creationId xmlns:p14="http://schemas.microsoft.com/office/powerpoint/2010/main" val="1915306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C6D57D3-CDDE-0638-1BA9-A884CF9DC59C}"/>
              </a:ext>
            </a:extLst>
          </p:cNvPr>
          <p:cNvSpPr>
            <a:spLocks noGrp="1"/>
          </p:cNvSpPr>
          <p:nvPr>
            <p:ph type="sldNum" sz="quarter" idx="4"/>
          </p:nvPr>
        </p:nvSpPr>
        <p:spPr>
          <a:prstGeom prst="rect">
            <a:avLst/>
          </a:prstGeom>
        </p:spPr>
        <p:txBody>
          <a:bodyPr vert="horz" lIns="91440" tIns="45720" rIns="91440" bIns="45720" rtlCol="0" anchor="ctr">
            <a:normAutofit/>
          </a:bodyP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spcAft>
                <a:spcPts val="600"/>
              </a:spcAft>
            </a:pPr>
            <a:fld id="{D61AABEC-672F-4B68-B914-690DA978312C}" type="slidenum">
              <a:rPr lang="en-US" sz="1200">
                <a:solidFill>
                  <a:schemeClr val="tx1">
                    <a:tint val="75000"/>
                  </a:schemeClr>
                </a:solidFill>
                <a:latin typeface="+mn-lt"/>
                <a:cs typeface="+mn-cs"/>
              </a:rPr>
              <a:pPr>
                <a:spcAft>
                  <a:spcPts val="600"/>
                </a:spcAft>
              </a:pPr>
              <a:t>11</a:t>
            </a:fld>
            <a:r>
              <a:rPr lang="en-US" sz="1200">
                <a:solidFill>
                  <a:schemeClr val="tx1">
                    <a:tint val="75000"/>
                  </a:schemeClr>
                </a:solidFill>
                <a:latin typeface="+mn-lt"/>
                <a:cs typeface="+mn-cs"/>
              </a:rPr>
              <a:t> </a:t>
            </a:r>
          </a:p>
        </p:txBody>
      </p:sp>
      <p:sp>
        <p:nvSpPr>
          <p:cNvPr id="26" name="Title 25">
            <a:extLst>
              <a:ext uri="{FF2B5EF4-FFF2-40B4-BE49-F238E27FC236}">
                <a16:creationId xmlns:a16="http://schemas.microsoft.com/office/drawing/2014/main" id="{D288D6D8-2D81-F8E8-13D7-4CAB9C58D341}"/>
              </a:ext>
            </a:extLst>
          </p:cNvPr>
          <p:cNvSpPr>
            <a:spLocks noGrp="1"/>
          </p:cNvSpPr>
          <p:nvPr>
            <p:ph type="title"/>
          </p:nvPr>
        </p:nvSpPr>
        <p:spPr/>
        <p:txBody>
          <a:bodyPr vert="horz" wrap="square" lIns="91440" tIns="45720" rIns="91440" bIns="45720" rtlCol="0" anchor="ctr" anchorCtr="0">
            <a:normAutofit/>
          </a:bodyPr>
          <a:lstStyle/>
          <a:p>
            <a:pPr algn="ctr"/>
            <a:r>
              <a:rPr lang="en-US" kern="1200">
                <a:solidFill>
                  <a:schemeClr val="tx2"/>
                </a:solidFill>
                <a:latin typeface="+mj-lt"/>
                <a:ea typeface="+mj-ea"/>
                <a:cs typeface="+mj-cs"/>
              </a:rPr>
              <a:t>APPRENTICE TRAILBLAZERS PARTNER WITH DOL TO:</a:t>
            </a:r>
          </a:p>
        </p:txBody>
      </p:sp>
      <p:graphicFrame>
        <p:nvGraphicFramePr>
          <p:cNvPr id="38" name="Diagram 23">
            <a:extLst>
              <a:ext uri="{FF2B5EF4-FFF2-40B4-BE49-F238E27FC236}">
                <a16:creationId xmlns:a16="http://schemas.microsoft.com/office/drawing/2014/main" id="{B2E5F8AD-8D36-EACF-DC97-883C72AE0F21}"/>
              </a:ext>
            </a:extLst>
          </p:cNvPr>
          <p:cNvGraphicFramePr/>
          <p:nvPr/>
        </p:nvGraphicFramePr>
        <p:xfrm>
          <a:off x="839569" y="1572962"/>
          <a:ext cx="10512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480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403602-409C-AB54-E060-7D2790C131A0}"/>
              </a:ext>
            </a:extLst>
          </p:cNvPr>
          <p:cNvSpPr>
            <a:spLocks noGrp="1"/>
          </p:cNvSpPr>
          <p:nvPr>
            <p:ph idx="13"/>
          </p:nvPr>
        </p:nvSpPr>
        <p:spPr>
          <a:xfrm>
            <a:off x="4681052" y="1517612"/>
            <a:ext cx="7376179" cy="5171946"/>
          </a:xfrm>
        </p:spPr>
        <p:txBody>
          <a:bodyPr vert="horz" lIns="91440" tIns="45720" rIns="91440" bIns="45720" rtlCol="0" anchor="t">
            <a:noAutofit/>
          </a:bodyPr>
          <a:lstStyle/>
          <a:p>
            <a:pPr>
              <a:lnSpc>
                <a:spcPct val="110000"/>
              </a:lnSpc>
              <a:spcBef>
                <a:spcPts val="0"/>
              </a:spcBef>
              <a:spcAft>
                <a:spcPts val="600"/>
              </a:spcAft>
            </a:pPr>
            <a:r>
              <a:rPr lang="en-US" sz="1800">
                <a:latin typeface="Arial"/>
                <a:ea typeface="Times New Roman" panose="02020603050405020304" pitchFamily="18" charset="0"/>
                <a:cs typeface="Arial"/>
              </a:rPr>
              <a:t>The first cohort of Apprentice Trailblazers will focus on youth. Eligible applicants must:</a:t>
            </a:r>
          </a:p>
          <a:p>
            <a:pPr marL="285750" indent="-285750">
              <a:lnSpc>
                <a:spcPct val="110000"/>
              </a:lnSpc>
              <a:spcBef>
                <a:spcPts val="0"/>
              </a:spcBef>
              <a:buChar char="•"/>
            </a:pPr>
            <a:r>
              <a:rPr lang="en-US" sz="1800">
                <a:latin typeface="Arial"/>
                <a:ea typeface="Times New Roman" panose="02020603050405020304" pitchFamily="18" charset="0"/>
                <a:cs typeface="Arial"/>
              </a:rPr>
              <a:t>Be a current youth apprentice (aged 16-24) in a Registered Apprenticeship program for at least 6 months or recent youth apprenticeship graduate within the past 3 years;</a:t>
            </a:r>
            <a:endParaRPr lang="en-US" sz="1800"/>
          </a:p>
          <a:p>
            <a:pPr marL="285750" indent="-285750">
              <a:buChar char="•"/>
            </a:pPr>
            <a:r>
              <a:rPr lang="en-US" sz="1800">
                <a:latin typeface="Arial"/>
                <a:cs typeface="Arial"/>
              </a:rPr>
              <a:t>Be an apprentice/apprenticeship graduate from a Registered Apprenticeship program in good standing who has shown exemplary leadership, mentoring, teamwork, promotional activities, and/or has a transformative story as an apprentice;</a:t>
            </a:r>
          </a:p>
          <a:p>
            <a:pPr marL="285750" indent="-285750">
              <a:buChar char="•"/>
            </a:pPr>
            <a:r>
              <a:rPr lang="en-US" sz="1800">
                <a:latin typeface="Arial"/>
                <a:cs typeface="Arial"/>
              </a:rPr>
              <a:t>For apprenticeship graduates, be currently working in an industry/occupation similar to your Registered Apprenticeship program;</a:t>
            </a:r>
          </a:p>
          <a:p>
            <a:pPr marL="285750" indent="-285750">
              <a:buChar char="•"/>
            </a:pPr>
            <a:r>
              <a:rPr lang="en-US" sz="1800">
                <a:latin typeface="Arial"/>
                <a:cs typeface="Arial"/>
              </a:rPr>
              <a:t>Make a year-long commitment to promote Registered Apprenticeship.</a:t>
            </a:r>
          </a:p>
        </p:txBody>
      </p:sp>
      <p:sp>
        <p:nvSpPr>
          <p:cNvPr id="3" name="Title 2">
            <a:extLst>
              <a:ext uri="{FF2B5EF4-FFF2-40B4-BE49-F238E27FC236}">
                <a16:creationId xmlns:a16="http://schemas.microsoft.com/office/drawing/2014/main" id="{9D6CC1FB-8916-9629-B859-A5C1CE7C296E}"/>
              </a:ext>
            </a:extLst>
          </p:cNvPr>
          <p:cNvSpPr>
            <a:spLocks noGrp="1"/>
          </p:cNvSpPr>
          <p:nvPr>
            <p:ph type="title"/>
          </p:nvPr>
        </p:nvSpPr>
        <p:spPr>
          <a:xfrm>
            <a:off x="4659670" y="256538"/>
            <a:ext cx="7228125" cy="480131"/>
          </a:xfrm>
        </p:spPr>
        <p:txBody>
          <a:bodyPr/>
          <a:lstStyle/>
          <a:p>
            <a:r>
              <a:rPr lang="en-US"/>
              <a:t>CRITERIA TO </a:t>
            </a:r>
            <a:endParaRPr lang="en-US" b="1"/>
          </a:p>
        </p:txBody>
      </p:sp>
      <p:sp>
        <p:nvSpPr>
          <p:cNvPr id="7" name="Title 2">
            <a:extLst>
              <a:ext uri="{FF2B5EF4-FFF2-40B4-BE49-F238E27FC236}">
                <a16:creationId xmlns:a16="http://schemas.microsoft.com/office/drawing/2014/main" id="{883223FC-FABC-999B-258F-7EF5E1C315EF}"/>
              </a:ext>
            </a:extLst>
          </p:cNvPr>
          <p:cNvSpPr txBox="1">
            <a:spLocks/>
          </p:cNvSpPr>
          <p:nvPr/>
        </p:nvSpPr>
        <p:spPr>
          <a:xfrm>
            <a:off x="4681051" y="767325"/>
            <a:ext cx="4707314" cy="480131"/>
          </a:xfrm>
          <a:prstGeom prst="rect">
            <a:avLst/>
          </a:prstGeom>
          <a:solidFill>
            <a:schemeClr val="accent3"/>
          </a:solidFill>
        </p:spPr>
        <p:txBody>
          <a:bodyPr vert="horz" wrap="none" lIns="91440" tIns="45720" rIns="91440" bIns="45720" rtlCol="0" anchor="t" anchorCtr="0">
            <a:spAutoFit/>
          </a:bodyPr>
          <a:lstStyle>
            <a:lvl1pPr algn="l" defTabSz="914126" rtl="0" eaLnBrk="1" latinLnBrk="0" hangingPunct="1">
              <a:lnSpc>
                <a:spcPct val="90000"/>
              </a:lnSpc>
              <a:spcBef>
                <a:spcPct val="0"/>
              </a:spcBef>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b="1">
                <a:solidFill>
                  <a:schemeClr val="bg1"/>
                </a:solidFill>
                <a:latin typeface="Arial"/>
                <a:cs typeface="Arial"/>
              </a:rPr>
              <a:t>BECOME A TRAILBLAZER</a:t>
            </a:r>
          </a:p>
        </p:txBody>
      </p:sp>
      <p:sp>
        <p:nvSpPr>
          <p:cNvPr id="2" name="Slide Number Placeholder 5">
            <a:extLst>
              <a:ext uri="{FF2B5EF4-FFF2-40B4-BE49-F238E27FC236}">
                <a16:creationId xmlns:a16="http://schemas.microsoft.com/office/drawing/2014/main" id="{A4370524-CAA2-D310-0308-6E1348027FAD}"/>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solidFill>
                  <a:schemeClr val="bg1"/>
                </a:solidFill>
              </a:rPr>
              <a:pPr algn="l"/>
              <a:t>12</a:t>
            </a:fld>
            <a:r>
              <a:rPr lang="en-US">
                <a:solidFill>
                  <a:schemeClr val="bg1"/>
                </a:solidFill>
              </a:rPr>
              <a:t> </a:t>
            </a:r>
          </a:p>
        </p:txBody>
      </p:sp>
      <p:pic>
        <p:nvPicPr>
          <p:cNvPr id="27" name="Picture 27" descr="Group of people hiking up a mountain">
            <a:extLst>
              <a:ext uri="{FF2B5EF4-FFF2-40B4-BE49-F238E27FC236}">
                <a16:creationId xmlns:a16="http://schemas.microsoft.com/office/drawing/2014/main" id="{B856EB31-3BE2-1401-F211-0E2D2604C272}"/>
              </a:ext>
            </a:extLst>
          </p:cNvPr>
          <p:cNvPicPr>
            <a:picLocks noGrp="1" noChangeAspect="1"/>
          </p:cNvPicPr>
          <p:nvPr>
            <p:ph type="pic" sz="quarter" idx="14"/>
          </p:nvPr>
        </p:nvPicPr>
        <p:blipFill rotWithShape="1">
          <a:blip r:embed="rId3"/>
          <a:srcRect l="29483" r="29483"/>
          <a:stretch/>
        </p:blipFill>
        <p:spPr/>
      </p:pic>
    </p:spTree>
    <p:extLst>
      <p:ext uri="{BB962C8B-B14F-4D97-AF65-F5344CB8AC3E}">
        <p14:creationId xmlns:p14="http://schemas.microsoft.com/office/powerpoint/2010/main" val="386287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2D1499-C626-4D1F-EF88-4D1CC761F2DD}"/>
              </a:ext>
            </a:extLst>
          </p:cNvPr>
          <p:cNvSpPr>
            <a:spLocks noGrp="1"/>
          </p:cNvSpPr>
          <p:nvPr>
            <p:ph type="sldNum" sz="quarter" idx="4"/>
          </p:nvPr>
        </p:nvSpPr>
        <p:spPr>
          <a:xfrm>
            <a:off x="844124" y="6215444"/>
            <a:ext cx="352792" cy="365125"/>
          </a:xfrm>
        </p:spPr>
        <p:txBody>
          <a:bodyPr/>
          <a:lstStyle/>
          <a:p>
            <a:fld id="{D61AABEC-672F-4B68-B914-690DA978312C}" type="slidenum">
              <a:rPr lang="en-US" smtClean="0"/>
              <a:pPr/>
              <a:t>13</a:t>
            </a:fld>
            <a:r>
              <a:rPr lang="en-US"/>
              <a:t> </a:t>
            </a:r>
          </a:p>
        </p:txBody>
      </p:sp>
      <p:sp>
        <p:nvSpPr>
          <p:cNvPr id="5" name="Content Placeholder 8">
            <a:extLst>
              <a:ext uri="{FF2B5EF4-FFF2-40B4-BE49-F238E27FC236}">
                <a16:creationId xmlns:a16="http://schemas.microsoft.com/office/drawing/2014/main" id="{536A93FA-1455-0186-1D0D-7DE2303FF7C0}"/>
              </a:ext>
            </a:extLst>
          </p:cNvPr>
          <p:cNvSpPr txBox="1">
            <a:spLocks/>
          </p:cNvSpPr>
          <p:nvPr/>
        </p:nvSpPr>
        <p:spPr>
          <a:xfrm>
            <a:off x="8252916" y="1924291"/>
            <a:ext cx="3473218" cy="4038789"/>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1800" b="1">
                <a:solidFill>
                  <a:schemeClr val="accent2"/>
                </a:solidFill>
              </a:rPr>
              <a:t>The 9</a:t>
            </a:r>
            <a:r>
              <a:rPr lang="en-US" sz="1800" b="1" baseline="30000">
                <a:solidFill>
                  <a:schemeClr val="accent2"/>
                </a:solidFill>
              </a:rPr>
              <a:t>th</a:t>
            </a:r>
            <a:r>
              <a:rPr lang="en-US" sz="1800" b="1">
                <a:solidFill>
                  <a:schemeClr val="accent2"/>
                </a:solidFill>
              </a:rPr>
              <a:t> Annual National Apprenticeship Week (NAW) will take place on </a:t>
            </a:r>
            <a:br>
              <a:rPr lang="en-US" sz="1800" b="1">
                <a:solidFill>
                  <a:schemeClr val="accent2"/>
                </a:solidFill>
              </a:rPr>
            </a:br>
            <a:r>
              <a:rPr lang="en-US" sz="1800" b="1">
                <a:solidFill>
                  <a:schemeClr val="accent2"/>
                </a:solidFill>
              </a:rPr>
              <a:t>November 13-19, 2023!</a:t>
            </a:r>
            <a:endParaRPr lang="en-US" sz="1800">
              <a:solidFill>
                <a:schemeClr val="accent2"/>
              </a:solidFill>
            </a:endParaRPr>
          </a:p>
          <a:p>
            <a:pPr marL="0" indent="0" algn="ctr">
              <a:buNone/>
            </a:pPr>
            <a:r>
              <a:rPr lang="en-US" sz="1600">
                <a:solidFill>
                  <a:schemeClr val="tx2"/>
                </a:solidFill>
              </a:rPr>
              <a:t>NAW is a nationwide celebration that brings together business leaders, career seekers, labor, educational institutions, and other critical partners to demonstrate their support for apprenticeship. </a:t>
            </a:r>
          </a:p>
          <a:p>
            <a:pPr marL="0" indent="0" algn="ctr">
              <a:buNone/>
            </a:pPr>
            <a:r>
              <a:rPr lang="en-US" sz="1600">
                <a:solidFill>
                  <a:schemeClr val="tx2"/>
                </a:solidFill>
              </a:rPr>
              <a:t>Get involved by hosting or attending an event or signing and submitting a proclamation! </a:t>
            </a:r>
          </a:p>
        </p:txBody>
      </p:sp>
      <p:sp>
        <p:nvSpPr>
          <p:cNvPr id="6" name="Title 6">
            <a:extLst>
              <a:ext uri="{FF2B5EF4-FFF2-40B4-BE49-F238E27FC236}">
                <a16:creationId xmlns:a16="http://schemas.microsoft.com/office/drawing/2014/main" id="{9967C4B6-5DC6-F9FE-7752-59552EC71511}"/>
              </a:ext>
            </a:extLst>
          </p:cNvPr>
          <p:cNvSpPr>
            <a:spLocks noGrp="1"/>
          </p:cNvSpPr>
          <p:nvPr>
            <p:ph type="title"/>
          </p:nvPr>
        </p:nvSpPr>
        <p:spPr>
          <a:xfrm>
            <a:off x="785509" y="459092"/>
            <a:ext cx="6430502" cy="480131"/>
          </a:xfrm>
        </p:spPr>
        <p:txBody>
          <a:bodyPr/>
          <a:lstStyle/>
          <a:p>
            <a:pPr algn="ctr"/>
            <a:r>
              <a:rPr lang="en-US">
                <a:solidFill>
                  <a:schemeClr val="tx2"/>
                </a:solidFill>
              </a:rPr>
              <a:t>NATIONAL APPRENTICESHIP WEEK</a:t>
            </a:r>
          </a:p>
        </p:txBody>
      </p:sp>
      <p:sp>
        <p:nvSpPr>
          <p:cNvPr id="8" name="TextBox 7">
            <a:extLst>
              <a:ext uri="{FF2B5EF4-FFF2-40B4-BE49-F238E27FC236}">
                <a16:creationId xmlns:a16="http://schemas.microsoft.com/office/drawing/2014/main" id="{568193EF-C6F8-53ED-4477-9B3956EDDFC3}"/>
              </a:ext>
            </a:extLst>
          </p:cNvPr>
          <p:cNvSpPr txBox="1"/>
          <p:nvPr/>
        </p:nvSpPr>
        <p:spPr>
          <a:xfrm>
            <a:off x="720838" y="961988"/>
            <a:ext cx="6430503" cy="1200329"/>
          </a:xfrm>
          <a:prstGeom prst="rect">
            <a:avLst/>
          </a:prstGeom>
          <a:noFill/>
        </p:spPr>
        <p:txBody>
          <a:bodyPr wrap="square" rtlCol="0">
            <a:spAutoFit/>
          </a:bodyPr>
          <a:lstStyle/>
          <a:p>
            <a:pPr algn="ctr"/>
            <a:r>
              <a:rPr lang="en-US">
                <a:solidFill>
                  <a:schemeClr val="tx2"/>
                </a:solidFill>
                <a:latin typeface="Arial" panose="020B0604020202020204" pitchFamily="34" charset="0"/>
                <a:cs typeface="Arial" panose="020B0604020202020204" pitchFamily="34" charset="0"/>
              </a:rPr>
              <a:t>NAW 2022 broke all previous records:</a:t>
            </a:r>
          </a:p>
          <a:p>
            <a:pPr marL="285750" indent="-285750" algn="ctr">
              <a:buFont typeface="Arial" panose="020B0604020202020204" pitchFamily="34" charset="0"/>
              <a:buChar char="•"/>
            </a:pPr>
            <a:r>
              <a:rPr lang="en-US" b="1">
                <a:latin typeface="Arial" panose="020B0604020202020204" pitchFamily="34" charset="0"/>
                <a:cs typeface="Arial" panose="020B0604020202020204" pitchFamily="34" charset="0"/>
              </a:rPr>
              <a:t>1,397 events </a:t>
            </a:r>
            <a:r>
              <a:rPr lang="en-US">
                <a:solidFill>
                  <a:schemeClr val="tx2"/>
                </a:solidFill>
                <a:latin typeface="Arial" panose="020B0604020202020204" pitchFamily="34" charset="0"/>
                <a:cs typeface="Arial" panose="020B0604020202020204" pitchFamily="34" charset="0"/>
              </a:rPr>
              <a:t>took place across all </a:t>
            </a:r>
            <a:r>
              <a:rPr lang="en-US" b="1">
                <a:latin typeface="Arial" panose="020B0604020202020204" pitchFamily="34" charset="0"/>
                <a:cs typeface="Arial" panose="020B0604020202020204" pitchFamily="34" charset="0"/>
              </a:rPr>
              <a:t>50 states</a:t>
            </a:r>
            <a:r>
              <a:rPr lang="en-US">
                <a:solidFill>
                  <a:schemeClr val="tx2"/>
                </a:solidFill>
                <a:latin typeface="Arial" panose="020B0604020202020204" pitchFamily="34" charset="0"/>
                <a:cs typeface="Arial" panose="020B0604020202020204" pitchFamily="34" charset="0"/>
              </a:rPr>
              <a:t>! </a:t>
            </a:r>
            <a:r>
              <a:rPr lang="en-US">
                <a:solidFill>
                  <a:schemeClr val="accent3"/>
                </a:solidFill>
                <a:latin typeface="Arial" panose="020B0604020202020204" pitchFamily="34" charset="0"/>
                <a:cs typeface="Arial" panose="020B0604020202020204" pitchFamily="34" charset="0"/>
              </a:rPr>
              <a:t> </a:t>
            </a:r>
          </a:p>
          <a:p>
            <a:pPr marL="285750" indent="-285750" algn="ctr">
              <a:buFont typeface="Arial" panose="020B0604020202020204" pitchFamily="34" charset="0"/>
              <a:buChar char="•"/>
            </a:pPr>
            <a:r>
              <a:rPr lang="en-US" b="1">
                <a:latin typeface="Arial" panose="020B0604020202020204" pitchFamily="34" charset="0"/>
                <a:cs typeface="Arial" panose="020B0604020202020204" pitchFamily="34" charset="0"/>
              </a:rPr>
              <a:t>371 proclamations</a:t>
            </a:r>
            <a:r>
              <a:rPr lang="en-US">
                <a:solidFill>
                  <a:schemeClr val="tx2"/>
                </a:solidFill>
                <a:latin typeface="Arial" panose="020B0604020202020204" pitchFamily="34" charset="0"/>
                <a:cs typeface="Arial" panose="020B0604020202020204" pitchFamily="34" charset="0"/>
              </a:rPr>
              <a:t>: 255 from </a:t>
            </a:r>
            <a:r>
              <a:rPr lang="en-US" b="1">
                <a:latin typeface="Arial" panose="020B0604020202020204" pitchFamily="34" charset="0"/>
                <a:cs typeface="Arial" panose="020B0604020202020204" pitchFamily="34" charset="0"/>
              </a:rPr>
              <a:t>education &amp; industry partners</a:t>
            </a:r>
          </a:p>
        </p:txBody>
      </p:sp>
      <p:sp>
        <p:nvSpPr>
          <p:cNvPr id="144" name="TextBox 143">
            <a:extLst>
              <a:ext uri="{FF2B5EF4-FFF2-40B4-BE49-F238E27FC236}">
                <a16:creationId xmlns:a16="http://schemas.microsoft.com/office/drawing/2014/main" id="{D1EC3D70-8795-6748-5560-CE7A2C1F6C35}"/>
              </a:ext>
            </a:extLst>
          </p:cNvPr>
          <p:cNvSpPr txBox="1"/>
          <p:nvPr/>
        </p:nvSpPr>
        <p:spPr>
          <a:xfrm>
            <a:off x="8368357" y="5238193"/>
            <a:ext cx="3242336" cy="523220"/>
          </a:xfrm>
          <a:prstGeom prst="rect">
            <a:avLst/>
          </a:prstGeom>
          <a:noFill/>
        </p:spPr>
        <p:txBody>
          <a:bodyPr wrap="square" rtlCol="0" anchor="ctr" anchorCtr="0">
            <a:spAutoFit/>
          </a:bodyPr>
          <a:lstStyle/>
          <a:p>
            <a:pPr algn="ctr"/>
            <a:r>
              <a:rPr lang="en-US" sz="1400" b="1">
                <a:solidFill>
                  <a:schemeClr val="accent1"/>
                </a:solidFill>
                <a:latin typeface="Helvetica" pitchFamily="2" charset="0"/>
              </a:rPr>
              <a:t>Visit</a:t>
            </a:r>
            <a:r>
              <a:rPr lang="en-US" sz="1400">
                <a:solidFill>
                  <a:schemeClr val="accent1"/>
                </a:solidFill>
                <a:latin typeface="Helvetica" pitchFamily="2" charset="0"/>
              </a:rPr>
              <a:t> </a:t>
            </a:r>
            <a:r>
              <a:rPr lang="en-US" sz="1400" b="1">
                <a:solidFill>
                  <a:schemeClr val="accent1"/>
                </a:solidFill>
                <a:latin typeface="Helvetica" pitchFamily="2" charset="0"/>
                <a:hlinkClick r:id="rId4">
                  <a:extLst>
                    <a:ext uri="{A12FA001-AC4F-418D-AE19-62706E023703}">
                      <ahyp:hlinkClr xmlns:ahyp="http://schemas.microsoft.com/office/drawing/2018/hyperlinkcolor" val="tx"/>
                    </a:ext>
                  </a:extLst>
                </a:hlinkClick>
              </a:rPr>
              <a:t>www.apprenticeship.gov/NAW</a:t>
            </a:r>
            <a:r>
              <a:rPr lang="en-US" sz="1400" b="1">
                <a:solidFill>
                  <a:schemeClr val="accent1"/>
                </a:solidFill>
                <a:latin typeface="Helvetica" pitchFamily="2" charset="0"/>
              </a:rPr>
              <a:t> for resources!</a:t>
            </a:r>
            <a:r>
              <a:rPr lang="en-US" sz="1400">
                <a:solidFill>
                  <a:schemeClr val="accent3"/>
                </a:solidFill>
                <a:latin typeface="Helvetica" pitchFamily="2" charset="0"/>
              </a:rPr>
              <a:t> </a:t>
            </a:r>
            <a:endParaRPr lang="en-US" sz="1050">
              <a:solidFill>
                <a:schemeClr val="accent3"/>
              </a:solidFill>
              <a:latin typeface="Helvetica" pitchFamily="2" charset="0"/>
              <a:ea typeface="Segoe UI" panose="020B0502040204020203" pitchFamily="34" charset="0"/>
              <a:cs typeface="Arial" panose="020B0604020202020204" pitchFamily="34" charset="0"/>
            </a:endParaRPr>
          </a:p>
        </p:txBody>
      </p:sp>
      <p:cxnSp>
        <p:nvCxnSpPr>
          <p:cNvPr id="161" name="Straight Connector 160">
            <a:extLst>
              <a:ext uri="{FF2B5EF4-FFF2-40B4-BE49-F238E27FC236}">
                <a16:creationId xmlns:a16="http://schemas.microsoft.com/office/drawing/2014/main" id="{D2FA4D04-E482-2B84-6576-628AFB862ED1}"/>
              </a:ext>
            </a:extLst>
          </p:cNvPr>
          <p:cNvCxnSpPr>
            <a:cxnSpLocks/>
          </p:cNvCxnSpPr>
          <p:nvPr/>
        </p:nvCxnSpPr>
        <p:spPr>
          <a:xfrm flipV="1">
            <a:off x="7610701" y="582733"/>
            <a:ext cx="0" cy="543063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descr="Map&#10;&#10;Description automatically generated with medium confidence">
            <a:extLst>
              <a:ext uri="{FF2B5EF4-FFF2-40B4-BE49-F238E27FC236}">
                <a16:creationId xmlns:a16="http://schemas.microsoft.com/office/drawing/2014/main" id="{7B6D6257-2652-0316-9560-67EA963603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08" y="2263028"/>
            <a:ext cx="6908996" cy="4317541"/>
          </a:xfrm>
          <a:prstGeom prst="rect">
            <a:avLst/>
          </a:prstGeom>
        </p:spPr>
      </p:pic>
      <p:sp>
        <p:nvSpPr>
          <p:cNvPr id="3" name="AutoShape 2">
            <a:extLst>
              <a:ext uri="{FF2B5EF4-FFF2-40B4-BE49-F238E27FC236}">
                <a16:creationId xmlns:a16="http://schemas.microsoft.com/office/drawing/2014/main" id="{C5BCB23F-9D85-8141-87BA-FB49A98B30B0}"/>
              </a:ext>
            </a:extLst>
          </p:cNvPr>
          <p:cNvSpPr>
            <a:spLocks noChangeAspect="1" noChangeArrowheads="1"/>
          </p:cNvSpPr>
          <p:nvPr/>
        </p:nvSpPr>
        <p:spPr bwMode="auto">
          <a:xfrm>
            <a:off x="5943601"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5FE128C6-CB98-2744-703A-344B892CFB77}"/>
              </a:ext>
            </a:extLst>
          </p:cNvPr>
          <p:cNvPicPr>
            <a:picLocks noChangeAspect="1"/>
          </p:cNvPicPr>
          <p:nvPr/>
        </p:nvPicPr>
        <p:blipFill>
          <a:blip r:embed="rId6"/>
          <a:stretch>
            <a:fillRect/>
          </a:stretch>
        </p:blipFill>
        <p:spPr>
          <a:xfrm>
            <a:off x="8141250" y="673902"/>
            <a:ext cx="3696550" cy="1048723"/>
          </a:xfrm>
          <a:prstGeom prst="rect">
            <a:avLst/>
          </a:prstGeom>
        </p:spPr>
      </p:pic>
    </p:spTree>
    <p:extLst>
      <p:ext uri="{BB962C8B-B14F-4D97-AF65-F5344CB8AC3E}">
        <p14:creationId xmlns:p14="http://schemas.microsoft.com/office/powerpoint/2010/main" val="297053598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8B1B91-B2B3-8A0C-2163-1927EDEABDAE}"/>
              </a:ext>
            </a:extLst>
          </p:cNvPr>
          <p:cNvSpPr txBox="1"/>
          <p:nvPr/>
        </p:nvSpPr>
        <p:spPr bwMode="auto">
          <a:xfrm>
            <a:off x="844124" y="3667239"/>
            <a:ext cx="6961894" cy="2441612"/>
          </a:xfrm>
          <a:prstGeom prst="rect">
            <a:avLst/>
          </a:prstGeom>
          <a:solidFill>
            <a:schemeClr val="bg1">
              <a:lumMod val="95000"/>
            </a:schemeClr>
          </a:solidFill>
          <a:ln>
            <a:noFill/>
          </a:ln>
        </p:spPr>
        <p:txBody>
          <a:bodyPr wrap="square" tIns="72000" bIns="72000" rtlCol="0">
            <a:spAutoFit/>
          </a:bodyPr>
          <a:lstStyle/>
          <a:p>
            <a:pPr>
              <a:lnSpc>
                <a:spcPct val="120000"/>
              </a:lnSpc>
            </a:pPr>
            <a:r>
              <a:rPr lang="en-US" b="1" err="1">
                <a:solidFill>
                  <a:srgbClr val="001F60"/>
                </a:solidFill>
                <a:latin typeface="Arial" panose="020B0604020202020204" pitchFamily="34" charset="0"/>
                <a:ea typeface="Century Gothic" charset="0"/>
                <a:cs typeface="Arial" panose="020B0604020202020204" pitchFamily="34" charset="0"/>
              </a:rPr>
              <a:t>Apprenticeship</a:t>
            </a:r>
            <a:r>
              <a:rPr lang="en-US" b="1" err="1">
                <a:solidFill>
                  <a:schemeClr val="accent2"/>
                </a:solidFill>
                <a:latin typeface="Arial" panose="020B0604020202020204" pitchFamily="34" charset="0"/>
                <a:ea typeface="Century Gothic" charset="0"/>
                <a:cs typeface="Arial" panose="020B0604020202020204" pitchFamily="34" charset="0"/>
              </a:rPr>
              <a:t>USA</a:t>
            </a:r>
            <a:r>
              <a:rPr lang="en-US" b="1">
                <a:solidFill>
                  <a:schemeClr val="accent2"/>
                </a:solidFill>
                <a:latin typeface="Arial" panose="020B0604020202020204" pitchFamily="34" charset="0"/>
                <a:ea typeface="Century Gothic" charset="0"/>
                <a:cs typeface="Arial" panose="020B0604020202020204" pitchFamily="34" charset="0"/>
              </a:rPr>
              <a:t> </a:t>
            </a:r>
            <a: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t>is a unifying brand designed to connect, </a:t>
            </a:r>
            <a:b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br>
            <a: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t>unite, and amplify all stakeholders in the national Registered Apprenticeship system including apprenticeship sponsors, </a:t>
            </a:r>
            <a:b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br>
            <a: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t>training providers, apprentices, Office of Apprenticeship staff, </a:t>
            </a:r>
            <a:b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br>
            <a: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t>State Apprenticeship Agencies, employers, labor management organizations, industry associations, educators, equity partners, </a:t>
            </a:r>
            <a:b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br>
            <a:r>
              <a:rPr lang="en-US">
                <a:solidFill>
                  <a:schemeClr val="tx1">
                    <a:lumMod val="65000"/>
                    <a:lumOff val="35000"/>
                  </a:schemeClr>
                </a:solidFill>
                <a:latin typeface="Arial" panose="020B0604020202020204" pitchFamily="34" charset="0"/>
                <a:ea typeface="Century Gothic" charset="0"/>
                <a:cs typeface="Arial" panose="020B0604020202020204" pitchFamily="34" charset="0"/>
              </a:rPr>
              <a:t>and others under one name. </a:t>
            </a:r>
          </a:p>
        </p:txBody>
      </p:sp>
      <p:sp>
        <p:nvSpPr>
          <p:cNvPr id="14" name="Title 13">
            <a:extLst>
              <a:ext uri="{FF2B5EF4-FFF2-40B4-BE49-F238E27FC236}">
                <a16:creationId xmlns:a16="http://schemas.microsoft.com/office/drawing/2014/main" id="{C32FC5D2-C81E-84E6-8FE0-28D119F66BD3}"/>
              </a:ext>
            </a:extLst>
          </p:cNvPr>
          <p:cNvSpPr>
            <a:spLocks noGrp="1"/>
          </p:cNvSpPr>
          <p:nvPr>
            <p:ph type="title"/>
          </p:nvPr>
        </p:nvSpPr>
        <p:spPr>
          <a:xfrm>
            <a:off x="844123" y="3066130"/>
            <a:ext cx="6961894" cy="480131"/>
          </a:xfrm>
          <a:solidFill>
            <a:schemeClr val="bg1"/>
          </a:solidFill>
        </p:spPr>
        <p:txBody>
          <a:bodyPr/>
          <a:lstStyle/>
          <a:p>
            <a:r>
              <a:rPr lang="en-US" spc="-50">
                <a:solidFill>
                  <a:schemeClr val="tx2"/>
                </a:solidFill>
                <a:ea typeface="Lato" charset="0"/>
                <a:cs typeface="Lato" charset="0"/>
              </a:rPr>
              <a:t>WHAT IS </a:t>
            </a:r>
            <a:r>
              <a:rPr lang="en-US" b="1" spc="-50">
                <a:solidFill>
                  <a:srgbClr val="001F60"/>
                </a:solidFill>
                <a:ea typeface="Lato" charset="0"/>
                <a:cs typeface="Lato" charset="0"/>
              </a:rPr>
              <a:t>APPRENTICESHIP</a:t>
            </a:r>
            <a:r>
              <a:rPr lang="en-US" b="1" spc="-50">
                <a:solidFill>
                  <a:srgbClr val="FF0000"/>
                </a:solidFill>
                <a:ea typeface="Lato" charset="0"/>
                <a:cs typeface="Lato" charset="0"/>
              </a:rPr>
              <a:t>USA</a:t>
            </a:r>
            <a:r>
              <a:rPr lang="en-US" b="1" spc="-50">
                <a:solidFill>
                  <a:schemeClr val="tx2"/>
                </a:solidFill>
                <a:ea typeface="Lato" charset="0"/>
                <a:cs typeface="Lato" charset="0"/>
              </a:rPr>
              <a:t>?</a:t>
            </a:r>
            <a:endParaRPr lang="en-US" spc="-50">
              <a:solidFill>
                <a:schemeClr val="tx2"/>
              </a:solidFill>
              <a:ea typeface="Lato" charset="0"/>
              <a:cs typeface="Lato" charset="0"/>
            </a:endParaRPr>
          </a:p>
        </p:txBody>
      </p:sp>
      <p:sp>
        <p:nvSpPr>
          <p:cNvPr id="17" name="Rectangle 16">
            <a:extLst>
              <a:ext uri="{FF2B5EF4-FFF2-40B4-BE49-F238E27FC236}">
                <a16:creationId xmlns:a16="http://schemas.microsoft.com/office/drawing/2014/main" id="{AD044560-CBEA-84B9-7F7E-B05E469F9EDB}"/>
              </a:ext>
            </a:extLst>
          </p:cNvPr>
          <p:cNvSpPr/>
          <p:nvPr/>
        </p:nvSpPr>
        <p:spPr>
          <a:xfrm>
            <a:off x="8132897" y="3956596"/>
            <a:ext cx="3503236" cy="1477328"/>
          </a:xfrm>
          <a:prstGeom prst="rect">
            <a:avLst/>
          </a:prstGeom>
          <a:noFill/>
        </p:spPr>
        <p:txBody>
          <a:bodyPr wrap="square">
            <a:spAutoFit/>
          </a:bodyPr>
          <a:lstStyle/>
          <a:p>
            <a:r>
              <a:rPr lang="en-US" i="1" dirty="0">
                <a:solidFill>
                  <a:schemeClr val="tx1">
                    <a:lumMod val="65000"/>
                    <a:lumOff val="35000"/>
                  </a:schemeClr>
                </a:solidFill>
                <a:latin typeface="Arial" panose="020B0604020202020204" pitchFamily="34" charset="0"/>
                <a:ea typeface="Century Gothic" charset="0"/>
                <a:cs typeface="Arial" panose="020B0604020202020204" pitchFamily="34" charset="0"/>
              </a:rPr>
              <a:t>This </a:t>
            </a:r>
            <a:r>
              <a:rPr lang="en-US" i="1">
                <a:solidFill>
                  <a:schemeClr val="tx1">
                    <a:lumMod val="65000"/>
                    <a:lumOff val="35000"/>
                  </a:schemeClr>
                </a:solidFill>
                <a:latin typeface="Arial" panose="020B0604020202020204" pitchFamily="34" charset="0"/>
                <a:ea typeface="Century Gothic" charset="0"/>
                <a:cs typeface="Arial" panose="020B0604020202020204" pitchFamily="34" charset="0"/>
              </a:rPr>
              <a:t>initiative supports </a:t>
            </a:r>
            <a:r>
              <a:rPr lang="en-US" i="1" dirty="0">
                <a:solidFill>
                  <a:schemeClr val="tx1">
                    <a:lumMod val="65000"/>
                    <a:lumOff val="35000"/>
                  </a:schemeClr>
                </a:solidFill>
                <a:latin typeface="Arial" panose="020B0604020202020204" pitchFamily="34" charset="0"/>
                <a:ea typeface="Century Gothic" charset="0"/>
                <a:cs typeface="Arial" panose="020B0604020202020204" pitchFamily="34" charset="0"/>
              </a:rPr>
              <a:t>the Department’s broader efforts to expand, diversify, strengthen, and modernize Registered Apprenticeship.</a:t>
            </a:r>
          </a:p>
        </p:txBody>
      </p:sp>
      <p:cxnSp>
        <p:nvCxnSpPr>
          <p:cNvPr id="18" name="Straight Connector 17">
            <a:extLst>
              <a:ext uri="{FF2B5EF4-FFF2-40B4-BE49-F238E27FC236}">
                <a16:creationId xmlns:a16="http://schemas.microsoft.com/office/drawing/2014/main" id="{761C91F4-D05E-AE6F-0F61-EA0906FF96E7}"/>
              </a:ext>
            </a:extLst>
          </p:cNvPr>
          <p:cNvCxnSpPr>
            <a:cxnSpLocks/>
          </p:cNvCxnSpPr>
          <p:nvPr/>
        </p:nvCxnSpPr>
        <p:spPr>
          <a:xfrm>
            <a:off x="7969457" y="3667239"/>
            <a:ext cx="0" cy="2441612"/>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grpSp>
        <p:nvGrpSpPr>
          <p:cNvPr id="10" name="Group 9">
            <a:extLst>
              <a:ext uri="{FF2B5EF4-FFF2-40B4-BE49-F238E27FC236}">
                <a16:creationId xmlns:a16="http://schemas.microsoft.com/office/drawing/2014/main" id="{31968756-5941-C1BC-A543-04381073B5BC}"/>
              </a:ext>
            </a:extLst>
          </p:cNvPr>
          <p:cNvGrpSpPr/>
          <p:nvPr/>
        </p:nvGrpSpPr>
        <p:grpSpPr>
          <a:xfrm>
            <a:off x="746420" y="782500"/>
            <a:ext cx="10699160" cy="1495919"/>
            <a:chOff x="347772" y="787690"/>
            <a:chExt cx="11484489" cy="1605721"/>
          </a:xfrm>
        </p:grpSpPr>
        <p:pic>
          <p:nvPicPr>
            <p:cNvPr id="8" name="Picture 7">
              <a:extLst>
                <a:ext uri="{FF2B5EF4-FFF2-40B4-BE49-F238E27FC236}">
                  <a16:creationId xmlns:a16="http://schemas.microsoft.com/office/drawing/2014/main" id="{5597D8A1-3263-43F4-18C3-F1C657BECE91}"/>
                </a:ext>
              </a:extLst>
            </p:cNvPr>
            <p:cNvPicPr>
              <a:picLocks noChangeAspect="1"/>
            </p:cNvPicPr>
            <p:nvPr/>
          </p:nvPicPr>
          <p:blipFill rotWithShape="1">
            <a:blip r:embed="rId3">
              <a:extLst>
                <a:ext uri="{28A0092B-C50C-407E-A947-70E740481C1C}">
                  <a14:useLocalDpi xmlns:a14="http://schemas.microsoft.com/office/drawing/2010/main" val="0"/>
                </a:ext>
              </a:extLst>
            </a:blip>
            <a:srcRect b="23026"/>
            <a:stretch/>
          </p:blipFill>
          <p:spPr>
            <a:xfrm>
              <a:off x="356565" y="787690"/>
              <a:ext cx="11475696" cy="1225752"/>
            </a:xfrm>
            <a:prstGeom prst="rect">
              <a:avLst/>
            </a:prstGeom>
          </p:spPr>
        </p:pic>
        <p:pic>
          <p:nvPicPr>
            <p:cNvPr id="7" name="Picture 6" descr="Logo&#10;&#10;Description automatically generated">
              <a:extLst>
                <a:ext uri="{FF2B5EF4-FFF2-40B4-BE49-F238E27FC236}">
                  <a16:creationId xmlns:a16="http://schemas.microsoft.com/office/drawing/2014/main" id="{97AC1369-0590-6DBF-640A-BBF2F6DAC286}"/>
                </a:ext>
              </a:extLst>
            </p:cNvPr>
            <p:cNvPicPr>
              <a:picLocks noChangeAspect="1"/>
            </p:cNvPicPr>
            <p:nvPr/>
          </p:nvPicPr>
          <p:blipFill rotWithShape="1">
            <a:blip r:embed="rId4"/>
            <a:srcRect t="76028"/>
            <a:stretch/>
          </p:blipFill>
          <p:spPr>
            <a:xfrm>
              <a:off x="347772" y="2013455"/>
              <a:ext cx="11475696" cy="379956"/>
            </a:xfrm>
            <a:prstGeom prst="rect">
              <a:avLst/>
            </a:prstGeom>
          </p:spPr>
        </p:pic>
      </p:grpSp>
      <p:cxnSp>
        <p:nvCxnSpPr>
          <p:cNvPr id="9" name="Straight Connector 8">
            <a:extLst>
              <a:ext uri="{FF2B5EF4-FFF2-40B4-BE49-F238E27FC236}">
                <a16:creationId xmlns:a16="http://schemas.microsoft.com/office/drawing/2014/main" id="{2EBF8608-0323-7457-86F2-D06BF202A4B2}"/>
              </a:ext>
            </a:extLst>
          </p:cNvPr>
          <p:cNvCxnSpPr>
            <a:cxnSpLocks/>
          </p:cNvCxnSpPr>
          <p:nvPr/>
        </p:nvCxnSpPr>
        <p:spPr>
          <a:xfrm>
            <a:off x="1589" y="2674872"/>
            <a:ext cx="12188825" cy="0"/>
          </a:xfrm>
          <a:prstGeom prst="line">
            <a:avLst/>
          </a:prstGeom>
          <a:ln w="38100" cmpd="thickThin">
            <a:solidFill>
              <a:srgbClr val="001F60"/>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9C529B2B-D08A-87EE-00E3-E4D0D66E4916}"/>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14</a:t>
            </a:fld>
            <a:r>
              <a:rPr lang="en-US"/>
              <a:t> </a:t>
            </a:r>
          </a:p>
        </p:txBody>
      </p:sp>
    </p:spTree>
    <p:extLst>
      <p:ext uri="{BB962C8B-B14F-4D97-AF65-F5344CB8AC3E}">
        <p14:creationId xmlns:p14="http://schemas.microsoft.com/office/powerpoint/2010/main" val="30317768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0852-47AF-3216-6774-89971BEED39D}"/>
              </a:ext>
            </a:extLst>
          </p:cNvPr>
          <p:cNvSpPr>
            <a:spLocks noGrp="1"/>
          </p:cNvSpPr>
          <p:nvPr>
            <p:ph type="title"/>
          </p:nvPr>
        </p:nvSpPr>
        <p:spPr/>
        <p:txBody>
          <a:bodyPr/>
          <a:lstStyle/>
          <a:p>
            <a:r>
              <a:rPr lang="en-US" dirty="0"/>
              <a:t>Apprenticeship.gov</a:t>
            </a:r>
          </a:p>
        </p:txBody>
      </p:sp>
      <p:sp>
        <p:nvSpPr>
          <p:cNvPr id="3" name="TextBox 2">
            <a:extLst>
              <a:ext uri="{FF2B5EF4-FFF2-40B4-BE49-F238E27FC236}">
                <a16:creationId xmlns:a16="http://schemas.microsoft.com/office/drawing/2014/main" id="{69059A77-353E-9A4E-EFA1-934D012700AE}"/>
              </a:ext>
            </a:extLst>
          </p:cNvPr>
          <p:cNvSpPr txBox="1"/>
          <p:nvPr/>
        </p:nvSpPr>
        <p:spPr>
          <a:xfrm>
            <a:off x="571500" y="1091146"/>
            <a:ext cx="4789714" cy="369332"/>
          </a:xfrm>
          <a:prstGeom prst="rect">
            <a:avLst/>
          </a:prstGeom>
          <a:noFill/>
        </p:spPr>
        <p:txBody>
          <a:bodyPr wrap="square" rtlCol="0">
            <a:spAutoFit/>
          </a:bodyPr>
          <a:lstStyle/>
          <a:p>
            <a:r>
              <a:rPr lang="en-US" dirty="0">
                <a:hlinkClick r:id="rId3"/>
              </a:rPr>
              <a:t>https://www.apprenticeship.gov/</a:t>
            </a:r>
            <a:r>
              <a:rPr lang="en-US" dirty="0"/>
              <a:t> </a:t>
            </a:r>
          </a:p>
        </p:txBody>
      </p:sp>
      <p:pic>
        <p:nvPicPr>
          <p:cNvPr id="5" name="Picture 4" descr="Graphical user interface, website&#10;&#10;Description automatically generated">
            <a:extLst>
              <a:ext uri="{FF2B5EF4-FFF2-40B4-BE49-F238E27FC236}">
                <a16:creationId xmlns:a16="http://schemas.microsoft.com/office/drawing/2014/main" id="{D784976B-41B9-C2C4-598B-3B1B320F8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7382" y="1767840"/>
            <a:ext cx="7507781" cy="3554428"/>
          </a:xfrm>
          <a:prstGeom prst="rect">
            <a:avLst/>
          </a:prstGeom>
          <a:ln>
            <a:solidFill>
              <a:schemeClr val="tx1"/>
            </a:solidFill>
          </a:ln>
        </p:spPr>
      </p:pic>
      <p:sp>
        <p:nvSpPr>
          <p:cNvPr id="6" name="TextBox 5">
            <a:extLst>
              <a:ext uri="{FF2B5EF4-FFF2-40B4-BE49-F238E27FC236}">
                <a16:creationId xmlns:a16="http://schemas.microsoft.com/office/drawing/2014/main" id="{394B97AD-684A-ABBB-DA49-8EB3FE0C9576}"/>
              </a:ext>
            </a:extLst>
          </p:cNvPr>
          <p:cNvSpPr txBox="1"/>
          <p:nvPr/>
        </p:nvSpPr>
        <p:spPr>
          <a:xfrm>
            <a:off x="8116389" y="1767840"/>
            <a:ext cx="3709852" cy="3447098"/>
          </a:xfrm>
          <a:prstGeom prst="rect">
            <a:avLst/>
          </a:prstGeom>
          <a:noFill/>
        </p:spPr>
        <p:txBody>
          <a:bodyPr wrap="square" rtlCol="0">
            <a:spAutoFit/>
          </a:bodyPr>
          <a:lstStyle/>
          <a:p>
            <a:r>
              <a:rPr lang="en-US" sz="2000" b="1" dirty="0"/>
              <a:t>Highlights</a:t>
            </a:r>
          </a:p>
          <a:p>
            <a:endParaRPr lang="en-US" sz="2000" b="1" dirty="0"/>
          </a:p>
          <a:p>
            <a:pPr marL="285750" indent="-285750">
              <a:buFont typeface="Wingdings" panose="05000000000000000000" pitchFamily="2" charset="2"/>
              <a:buChar char="§"/>
            </a:pPr>
            <a:r>
              <a:rPr lang="en-US" sz="2000" dirty="0"/>
              <a:t>Partner Finder</a:t>
            </a:r>
          </a:p>
          <a:p>
            <a:pPr marL="285750" indent="-285750">
              <a:buFont typeface="Wingdings" panose="05000000000000000000" pitchFamily="2" charset="2"/>
              <a:buChar char="§"/>
            </a:pPr>
            <a:r>
              <a:rPr lang="en-US" sz="2000" dirty="0"/>
              <a:t>Job Finder</a:t>
            </a:r>
          </a:p>
          <a:p>
            <a:pPr marL="285750" indent="-285750">
              <a:buFont typeface="Wingdings" panose="05000000000000000000" pitchFamily="2" charset="2"/>
              <a:buChar char="§"/>
            </a:pPr>
            <a:r>
              <a:rPr lang="en-US" sz="2000" dirty="0"/>
              <a:t>Universal Outreach tool</a:t>
            </a:r>
          </a:p>
          <a:p>
            <a:pPr marL="285750" indent="-285750">
              <a:buFont typeface="Wingdings" panose="05000000000000000000" pitchFamily="2" charset="2"/>
              <a:buChar char="§"/>
            </a:pPr>
            <a:r>
              <a:rPr lang="en-US" sz="2000" dirty="0"/>
              <a:t>EEO </a:t>
            </a:r>
          </a:p>
          <a:p>
            <a:pPr marL="285750" indent="-285750">
              <a:buFont typeface="Wingdings" panose="05000000000000000000" pitchFamily="2" charset="2"/>
              <a:buChar char="§"/>
            </a:pPr>
            <a:r>
              <a:rPr lang="en-US" sz="2000" dirty="0"/>
              <a:t>Resource Hub</a:t>
            </a:r>
          </a:p>
          <a:p>
            <a:pPr marL="285750" indent="-285750">
              <a:buFont typeface="Wingdings" panose="05000000000000000000" pitchFamily="2" charset="2"/>
              <a:buChar char="§"/>
            </a:pPr>
            <a:r>
              <a:rPr lang="en-US" sz="2000" dirty="0"/>
              <a:t>Intermediary List and how to leverage</a:t>
            </a:r>
          </a:p>
          <a:p>
            <a:pPr marL="285750" indent="-285750">
              <a:buFont typeface="Wingdings" panose="05000000000000000000" pitchFamily="2" charset="2"/>
              <a:buChar char="§"/>
            </a:pPr>
            <a:r>
              <a:rPr lang="en-US" sz="2000" dirty="0"/>
              <a:t>Investments Search feature</a:t>
            </a:r>
          </a:p>
          <a:p>
            <a:pPr marL="285750" indent="-285750">
              <a:buFont typeface="Wingdings" panose="05000000000000000000" pitchFamily="2" charset="2"/>
              <a:buChar char="§"/>
            </a:pPr>
            <a:endParaRPr lang="en-US" b="1" dirty="0"/>
          </a:p>
        </p:txBody>
      </p:sp>
    </p:spTree>
    <p:extLst>
      <p:ext uri="{BB962C8B-B14F-4D97-AF65-F5344CB8AC3E}">
        <p14:creationId xmlns:p14="http://schemas.microsoft.com/office/powerpoint/2010/main" val="4087571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6CC1FB-8916-9629-B859-A5C1CE7C296E}"/>
              </a:ext>
            </a:extLst>
          </p:cNvPr>
          <p:cNvSpPr>
            <a:spLocks noGrp="1"/>
          </p:cNvSpPr>
          <p:nvPr>
            <p:ph type="title"/>
          </p:nvPr>
        </p:nvSpPr>
        <p:spPr>
          <a:xfrm>
            <a:off x="482475" y="3752850"/>
            <a:ext cx="3290030" cy="2452687"/>
          </a:xfrm>
        </p:spPr>
        <p:txBody>
          <a:bodyPr vert="horz" wrap="square" lIns="91440" tIns="45720" rIns="91440" bIns="45720" rtlCol="0" anchor="ctr" anchorCtr="0">
            <a:normAutofit/>
          </a:bodyPr>
          <a:lstStyle/>
          <a:p>
            <a:r>
              <a:rPr lang="en-US" sz="3300" b="1"/>
              <a:t>Registered Apprenticeship Infrastructure Resources</a:t>
            </a:r>
          </a:p>
        </p:txBody>
      </p:sp>
      <p:pic>
        <p:nvPicPr>
          <p:cNvPr id="18" name="Picture Placeholder 17">
            <a:extLst>
              <a:ext uri="{FF2B5EF4-FFF2-40B4-BE49-F238E27FC236}">
                <a16:creationId xmlns:a16="http://schemas.microsoft.com/office/drawing/2014/main" id="{35273664-2501-273D-C01D-D6F71A8B8BA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780" r="21132"/>
          <a:stretch/>
        </p:blipFill>
        <p:spPr>
          <a:xfrm>
            <a:off x="1609" y="11"/>
            <a:ext cx="12188805"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36403602-409C-AB54-E060-7D2790C131A0}"/>
              </a:ext>
            </a:extLst>
          </p:cNvPr>
          <p:cNvSpPr>
            <a:spLocks noGrp="1"/>
          </p:cNvSpPr>
          <p:nvPr>
            <p:ph idx="13"/>
          </p:nvPr>
        </p:nvSpPr>
        <p:spPr>
          <a:xfrm>
            <a:off x="4226064" y="3710614"/>
            <a:ext cx="7483463" cy="2590467"/>
          </a:xfrm>
        </p:spPr>
        <p:txBody>
          <a:bodyPr vert="horz" lIns="91440" tIns="45720" rIns="91440" bIns="45720" numCol="1" rtlCol="0" anchor="ctr">
            <a:noAutofit/>
          </a:bodyPr>
          <a:lstStyle/>
          <a:p>
            <a:pPr>
              <a:lnSpc>
                <a:spcPct val="90000"/>
              </a:lnSpc>
            </a:pPr>
            <a:r>
              <a:rPr lang="en-US" sz="1600"/>
              <a:t>President Biden signed the </a:t>
            </a:r>
            <a:r>
              <a:rPr lang="en-US" sz="1600" b="1">
                <a:hlinkClick r:id="rId4">
                  <a:extLst>
                    <a:ext uri="{A12FA001-AC4F-418D-AE19-62706E023703}">
                      <ahyp:hlinkClr xmlns:ahyp="http://schemas.microsoft.com/office/drawing/2018/hyperlinkcolor" val="tx"/>
                    </a:ext>
                  </a:extLst>
                </a:hlinkClick>
              </a:rPr>
              <a:t>Infrastructure Investment and Jobs Act, also known as the “Bipartisan Infrastructure Law”)</a:t>
            </a:r>
            <a:r>
              <a:rPr lang="en-US" sz="1600" b="1"/>
              <a:t> </a:t>
            </a:r>
            <a:r>
              <a:rPr lang="en-US" sz="1600"/>
              <a:t>into law on November 15, 2021.  The Bipartisan Infrastructure Law is the largest long-term investment in our infrastructure and economy in our nation’s history. It provides $550 billion over the next five years in new federal investment in infrastructure, including in roads, bridges, mass transit, water infrastructure, resilience, and broadband. Registered Apprenticeship helps ensure skilled workers are being trained as projects are being delivered.</a:t>
            </a:r>
          </a:p>
          <a:p>
            <a:pPr>
              <a:lnSpc>
                <a:spcPct val="90000"/>
              </a:lnSpc>
            </a:pPr>
            <a:r>
              <a:rPr lang="en-US" sz="1600"/>
              <a:t>Learn more about utilizing Registered Apprenticeship to build our infrastructure and find infrastructure resources on our </a:t>
            </a:r>
            <a:r>
              <a:rPr lang="en-US" sz="1600" b="1">
                <a:latin typeface="+mj-lt"/>
                <a:cs typeface="Times New Roman" panose="02020603050405020304" pitchFamily="18" charset="0"/>
                <a:hlinkClick r:id="rId5">
                  <a:extLst>
                    <a:ext uri="{A12FA001-AC4F-418D-AE19-62706E023703}">
                      <ahyp:hlinkClr xmlns:ahyp="http://schemas.microsoft.com/office/drawing/2018/hyperlinkcolor" val="tx"/>
                    </a:ext>
                  </a:extLst>
                </a:hlinkClick>
              </a:rPr>
              <a:t>Infrastructure Resource Page</a:t>
            </a:r>
            <a:r>
              <a:rPr lang="en-US" sz="1600" b="1"/>
              <a:t> </a:t>
            </a:r>
            <a:r>
              <a:rPr lang="en-US" sz="1600"/>
              <a:t>on Apprenticeship.gov</a:t>
            </a:r>
          </a:p>
        </p:txBody>
      </p:sp>
      <p:sp>
        <p:nvSpPr>
          <p:cNvPr id="6" name="Slide Number Placeholder 5">
            <a:extLst>
              <a:ext uri="{FF2B5EF4-FFF2-40B4-BE49-F238E27FC236}">
                <a16:creationId xmlns:a16="http://schemas.microsoft.com/office/drawing/2014/main" id="{38990117-B930-0348-7723-4887836D8168}"/>
              </a:ext>
            </a:extLst>
          </p:cNvPr>
          <p:cNvSpPr>
            <a:spLocks noGrp="1"/>
          </p:cNvSpPr>
          <p:nvPr>
            <p:ph type="sldNum" sz="quarter" idx="4"/>
          </p:nvPr>
        </p:nvSpPr>
        <p:spPr>
          <a:xfrm>
            <a:off x="8863879" y="6356351"/>
            <a:ext cx="2742486" cy="365125"/>
          </a:xfrm>
          <a:prstGeom prst="rect">
            <a:avLst/>
          </a:prstGeom>
        </p:spPr>
        <p:txBody>
          <a:bodyPr vert="horz" lIns="91440" tIns="45720" rIns="91440" bIns="45720" rtlCol="0" anchor="ctr">
            <a:normAutofit/>
          </a:bodyP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spcAft>
                <a:spcPts val="600"/>
              </a:spcAft>
              <a:defRPr/>
            </a:pPr>
            <a:fld id="{D61AABEC-672F-4B68-B914-690DA978312C}" type="slidenum">
              <a:rPr lang="en-US" sz="1200">
                <a:solidFill>
                  <a:schemeClr val="tx1">
                    <a:lumMod val="75000"/>
                    <a:lumOff val="25000"/>
                  </a:schemeClr>
                </a:solidFill>
                <a:latin typeface="Calibri" panose="020F0502020204030204"/>
                <a:cs typeface="+mn-cs"/>
              </a:rPr>
              <a:pPr>
                <a:spcAft>
                  <a:spcPts val="600"/>
                </a:spcAft>
                <a:defRPr/>
              </a:pPr>
              <a:t>16</a:t>
            </a:fld>
            <a:r>
              <a:rPr lang="en-US" sz="1200">
                <a:solidFill>
                  <a:schemeClr val="tx1">
                    <a:lumMod val="75000"/>
                    <a:lumOff val="25000"/>
                  </a:schemeClr>
                </a:solidFill>
                <a:latin typeface="Calibri" panose="020F0502020204030204"/>
                <a:cs typeface="+mn-cs"/>
              </a:rPr>
              <a:t> </a:t>
            </a:r>
          </a:p>
        </p:txBody>
      </p:sp>
    </p:spTree>
    <p:extLst>
      <p:ext uri="{BB962C8B-B14F-4D97-AF65-F5344CB8AC3E}">
        <p14:creationId xmlns:p14="http://schemas.microsoft.com/office/powerpoint/2010/main" val="352144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6CC1FB-8916-9629-B859-A5C1CE7C296E}"/>
              </a:ext>
            </a:extLst>
          </p:cNvPr>
          <p:cNvSpPr>
            <a:spLocks noGrp="1"/>
          </p:cNvSpPr>
          <p:nvPr>
            <p:ph type="title"/>
          </p:nvPr>
        </p:nvSpPr>
        <p:spPr>
          <a:xfrm>
            <a:off x="482475" y="3752850"/>
            <a:ext cx="3290030" cy="2452687"/>
          </a:xfrm>
        </p:spPr>
        <p:txBody>
          <a:bodyPr vert="horz" wrap="square" lIns="91440" tIns="45720" rIns="91440" bIns="45720" rtlCol="0" anchor="ctr" anchorCtr="0">
            <a:normAutofit/>
          </a:bodyPr>
          <a:lstStyle/>
          <a:p>
            <a:r>
              <a:rPr lang="en-US" sz="3300" b="1"/>
              <a:t>Inflation Reduction Act Apprenticeship Resources</a:t>
            </a:r>
          </a:p>
        </p:txBody>
      </p:sp>
      <p:pic>
        <p:nvPicPr>
          <p:cNvPr id="18" name="Picture Placeholder 17">
            <a:extLst>
              <a:ext uri="{FF2B5EF4-FFF2-40B4-BE49-F238E27FC236}">
                <a16:creationId xmlns:a16="http://schemas.microsoft.com/office/drawing/2014/main" id="{35273664-2501-273D-C01D-D6F71A8B8BAC}"/>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6912"/>
          <a:stretch/>
        </p:blipFill>
        <p:spPr>
          <a:xfrm>
            <a:off x="1609" y="11"/>
            <a:ext cx="12188805"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Content Placeholder 3">
            <a:extLst>
              <a:ext uri="{FF2B5EF4-FFF2-40B4-BE49-F238E27FC236}">
                <a16:creationId xmlns:a16="http://schemas.microsoft.com/office/drawing/2014/main" id="{36403602-409C-AB54-E060-7D2790C131A0}"/>
              </a:ext>
            </a:extLst>
          </p:cNvPr>
          <p:cNvSpPr>
            <a:spLocks noGrp="1"/>
          </p:cNvSpPr>
          <p:nvPr>
            <p:ph idx="13"/>
          </p:nvPr>
        </p:nvSpPr>
        <p:spPr>
          <a:xfrm>
            <a:off x="4226064" y="3807139"/>
            <a:ext cx="7483463" cy="2452687"/>
          </a:xfrm>
        </p:spPr>
        <p:txBody>
          <a:bodyPr vert="horz" lIns="91440" tIns="45720" rIns="91440" bIns="45720" numCol="1" rtlCol="0" anchor="ctr">
            <a:noAutofit/>
          </a:bodyPr>
          <a:lstStyle/>
          <a:p>
            <a:pPr>
              <a:lnSpc>
                <a:spcPct val="90000"/>
              </a:lnSpc>
              <a:spcBef>
                <a:spcPts val="0"/>
              </a:spcBef>
              <a:spcAft>
                <a:spcPts val="800"/>
              </a:spcAft>
            </a:pPr>
            <a:r>
              <a:rPr lang="en-US" sz="1600"/>
              <a:t>On August 16, 2022, President Biden signed </a:t>
            </a:r>
            <a:r>
              <a:rPr lang="en-US" sz="1600" b="1" u="sng">
                <a:hlinkClick r:id="rId4">
                  <a:extLst>
                    <a:ext uri="{A12FA001-AC4F-418D-AE19-62706E023703}">
                      <ahyp:hlinkClr xmlns:ahyp="http://schemas.microsoft.com/office/drawing/2018/hyperlinkcolor" val="tx"/>
                    </a:ext>
                  </a:extLst>
                </a:hlinkClick>
              </a:rPr>
              <a:t>Public Law 117-369, 136 Stat. 1818</a:t>
            </a:r>
            <a:r>
              <a:rPr lang="en-US" sz="1600"/>
              <a:t>, commonly known as the </a:t>
            </a:r>
            <a:r>
              <a:rPr lang="en-US" sz="1600" b="1"/>
              <a:t>Inflation Reduction Act of 2022 (IRA), </a:t>
            </a:r>
            <a:r>
              <a:rPr lang="en-US" sz="1600"/>
              <a:t>into law. The IRA amended the Internal Revenue Code to add prevailing wage and Registered Apprenticeship requirements for taxpayers constructing, and in some case performing alteration or repair, of qualified clean energy facilities, property, projects, or equipment to qualify for increased tax credit or deduction amounts. The U.S. Department of Labor’s Office of Apprenticeship is committed to supporting the Department of the Treasury and the Internal Revenue Service in the effective implementation of these apprenticeship requirements. </a:t>
            </a:r>
          </a:p>
          <a:p>
            <a:pPr>
              <a:lnSpc>
                <a:spcPct val="90000"/>
              </a:lnSpc>
              <a:spcBef>
                <a:spcPts val="0"/>
              </a:spcBef>
              <a:spcAft>
                <a:spcPts val="800"/>
              </a:spcAft>
            </a:pPr>
            <a:r>
              <a:rPr lang="en-US" sz="1600"/>
              <a:t>Learn more:  </a:t>
            </a:r>
            <a:r>
              <a:rPr lang="en-US" sz="1600">
                <a:solidFill>
                  <a:schemeClr val="tx1"/>
                </a:solidFill>
                <a:hlinkClick r:id="rId5"/>
              </a:rPr>
              <a:t>Inflation Reduction Act Apprenticeship Resources</a:t>
            </a:r>
            <a:endParaRPr lang="en-US" sz="1600">
              <a:solidFill>
                <a:schemeClr val="tx1"/>
              </a:solidFill>
            </a:endParaRPr>
          </a:p>
          <a:p>
            <a:pPr>
              <a:lnSpc>
                <a:spcPct val="90000"/>
              </a:lnSpc>
              <a:spcBef>
                <a:spcPts val="0"/>
              </a:spcBef>
              <a:spcAft>
                <a:spcPts val="800"/>
              </a:spcAft>
            </a:pPr>
            <a:r>
              <a:rPr lang="en-US" sz="1600">
                <a:solidFill>
                  <a:schemeClr val="tx1"/>
                </a:solidFill>
              </a:rPr>
              <a:t>	     </a:t>
            </a:r>
            <a:r>
              <a:rPr lang="en-US" sz="1600">
                <a:solidFill>
                  <a:schemeClr val="tx1"/>
                </a:solidFill>
                <a:hlinkClick r:id="rId6"/>
              </a:rPr>
              <a:t>Inflation Reduction Act Tax Credit</a:t>
            </a:r>
            <a:endParaRPr lang="en-US" sz="1600">
              <a:solidFill>
                <a:schemeClr val="tx1"/>
              </a:solidFill>
            </a:endParaRPr>
          </a:p>
        </p:txBody>
      </p:sp>
      <p:sp>
        <p:nvSpPr>
          <p:cNvPr id="6" name="Slide Number Placeholder 5">
            <a:extLst>
              <a:ext uri="{FF2B5EF4-FFF2-40B4-BE49-F238E27FC236}">
                <a16:creationId xmlns:a16="http://schemas.microsoft.com/office/drawing/2014/main" id="{38990117-B930-0348-7723-4887836D8168}"/>
              </a:ext>
            </a:extLst>
          </p:cNvPr>
          <p:cNvSpPr>
            <a:spLocks noGrp="1"/>
          </p:cNvSpPr>
          <p:nvPr>
            <p:ph type="sldNum" sz="quarter" idx="4"/>
          </p:nvPr>
        </p:nvSpPr>
        <p:spPr>
          <a:xfrm>
            <a:off x="8863879" y="6356351"/>
            <a:ext cx="2742486" cy="365125"/>
          </a:xfrm>
          <a:prstGeom prst="rect">
            <a:avLst/>
          </a:prstGeom>
        </p:spPr>
        <p:txBody>
          <a:bodyPr vert="horz" lIns="91440" tIns="45720" rIns="91440" bIns="45720" rtlCol="0" anchor="ctr">
            <a:normAutofit/>
          </a:bodyP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spcAft>
                <a:spcPts val="600"/>
              </a:spcAft>
              <a:defRPr/>
            </a:pPr>
            <a:fld id="{D61AABEC-672F-4B68-B914-690DA978312C}" type="slidenum">
              <a:rPr lang="en-US" sz="1200">
                <a:solidFill>
                  <a:schemeClr val="tx1">
                    <a:lumMod val="75000"/>
                    <a:lumOff val="25000"/>
                  </a:schemeClr>
                </a:solidFill>
                <a:latin typeface="Calibri" panose="020F0502020204030204"/>
                <a:cs typeface="+mn-cs"/>
              </a:rPr>
              <a:pPr>
                <a:spcAft>
                  <a:spcPts val="600"/>
                </a:spcAft>
                <a:defRPr/>
              </a:pPr>
              <a:t>17</a:t>
            </a:fld>
            <a:r>
              <a:rPr lang="en-US" sz="1200">
                <a:solidFill>
                  <a:schemeClr val="tx1">
                    <a:lumMod val="75000"/>
                    <a:lumOff val="25000"/>
                  </a:schemeClr>
                </a:solidFill>
                <a:latin typeface="Calibri" panose="020F0502020204030204"/>
                <a:cs typeface="+mn-cs"/>
              </a:rPr>
              <a:t> </a:t>
            </a:r>
          </a:p>
        </p:txBody>
      </p:sp>
    </p:spTree>
    <p:extLst>
      <p:ext uri="{BB962C8B-B14F-4D97-AF65-F5344CB8AC3E}">
        <p14:creationId xmlns:p14="http://schemas.microsoft.com/office/powerpoint/2010/main" val="4008351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9C4AF45-693D-329C-D37F-B06EE347610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2C94B694-C88C-2004-78D1-4F8CC153122B}"/>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dirty="0">
                <a:solidFill>
                  <a:schemeClr val="tx1"/>
                </a:solidFill>
              </a:rPr>
              <a:t>Regional and Field Offices</a:t>
            </a:r>
          </a:p>
        </p:txBody>
      </p:sp>
      <p:sp>
        <p:nvSpPr>
          <p:cNvPr id="3" name="Subtitle 2">
            <a:extLst>
              <a:ext uri="{FF2B5EF4-FFF2-40B4-BE49-F238E27FC236}">
                <a16:creationId xmlns:a16="http://schemas.microsoft.com/office/drawing/2014/main" id="{DFB693E2-2ADE-2146-4540-7121F921F42B}"/>
              </a:ext>
            </a:extLst>
          </p:cNvPr>
          <p:cNvSpPr>
            <a:spLocks noGrp="1"/>
          </p:cNvSpPr>
          <p:nvPr>
            <p:ph type="subTitle" idx="1"/>
          </p:nvPr>
        </p:nvSpPr>
        <p:spPr>
          <a:xfrm>
            <a:off x="7782910" y="5242675"/>
            <a:ext cx="4330262" cy="683284"/>
          </a:xfrm>
        </p:spPr>
        <p:txBody>
          <a:bodyPr vert="horz" lIns="91440" tIns="45720" rIns="91440" bIns="45720" rtlCol="0">
            <a:normAutofit/>
          </a:bodyPr>
          <a:lstStyle/>
          <a:p>
            <a:pPr algn="ctr"/>
            <a:r>
              <a:rPr lang="en-US" sz="2000" dirty="0">
                <a:solidFill>
                  <a:schemeClr val="tx1"/>
                </a:solidFill>
              </a:rPr>
              <a:t>Committed to Quality and Integrity</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183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E283-B43C-C669-D898-2A8893C6FC1C}"/>
              </a:ext>
            </a:extLst>
          </p:cNvPr>
          <p:cNvSpPr>
            <a:spLocks noGrp="1"/>
          </p:cNvSpPr>
          <p:nvPr>
            <p:ph type="title"/>
          </p:nvPr>
        </p:nvSpPr>
        <p:spPr/>
        <p:txBody>
          <a:bodyPr/>
          <a:lstStyle/>
          <a:p>
            <a:r>
              <a:rPr lang="en-US" dirty="0">
                <a:cs typeface="Arial"/>
              </a:rPr>
              <a:t>Regional and Field Offices</a:t>
            </a:r>
            <a:endParaRPr lang="en-US" dirty="0"/>
          </a:p>
        </p:txBody>
      </p:sp>
      <p:sp>
        <p:nvSpPr>
          <p:cNvPr id="3" name="Content Placeholder 2">
            <a:extLst>
              <a:ext uri="{FF2B5EF4-FFF2-40B4-BE49-F238E27FC236}">
                <a16:creationId xmlns:a16="http://schemas.microsoft.com/office/drawing/2014/main" id="{77525AD9-E857-D5BC-D34B-F644C1B03C3F}"/>
              </a:ext>
            </a:extLst>
          </p:cNvPr>
          <p:cNvSpPr>
            <a:spLocks noGrp="1"/>
          </p:cNvSpPr>
          <p:nvPr>
            <p:ph idx="1"/>
          </p:nvPr>
        </p:nvSpPr>
        <p:spPr>
          <a:xfrm>
            <a:off x="446315" y="1193409"/>
            <a:ext cx="11840934" cy="4770098"/>
          </a:xfrm>
        </p:spPr>
        <p:txBody>
          <a:bodyPr vert="horz" lIns="91440" tIns="45720" rIns="91440" bIns="45720" rtlCol="0" anchor="t">
            <a:noAutofit/>
          </a:bodyPr>
          <a:lstStyle/>
          <a:p>
            <a:r>
              <a:rPr lang="en-US" dirty="0">
                <a:cs typeface="Arial"/>
              </a:rPr>
              <a:t>The mission of the Regional Field Offices is to provide technical assistance to employers, State Apprenticeship Agencies (SAAs), and workforce intermediaries in designing a Registered Apprenticeship program, supporting implementation, and registering of apprentices, and in resolving any compliance issues that may emerge. Program compliance and quality review activities are conducted by Regional Offices to ensure the successful operation of high-quality programs that maintain the integrity of the Registered Apprenticeship system and Equal Employment Opportunity requirements.</a:t>
            </a:r>
          </a:p>
          <a:p>
            <a:r>
              <a:rPr lang="en-US" dirty="0">
                <a:cs typeface="Arial"/>
              </a:rPr>
              <a:t>Regional Field Offices conduct a wide variety of outreach and customer support activities to a broad range of groups, such as businesses, associations, organized labor, non-profit organizations, community colleges, WIOA-funded state and local workforce entities, ETA-funded discretionary grantees, and others focused on promoting and expanding use of Registered Apprenticeship. Conducting initial outreach with potential business customers and providing on-going support and assistance in establishing and building on those client relationships to achieving program development and registration of new apprentices are key functions of Regional Field Offices.</a:t>
            </a:r>
          </a:p>
          <a:p>
            <a:r>
              <a:rPr lang="en-US" dirty="0">
                <a:cs typeface="Arial"/>
              </a:rPr>
              <a:t>Regional Field Offices provide national leadership and specialized technical assistance OA-wide to support expansion of Registered Apprenticeship in a particular industry sector as part of the Sectors of Excellence in Apprenticeship (SEAs) initiative. As part of the SEAs initiative, Regional Offices provide leadership in working with Leaders of Excellence in Apprenticeship Development, Education and Research (LEADERs), industry, education, and other stakeholders to identify, design, and develop registered apprenticeship programs for established and emerging occupations in an assigned industrial sector.</a:t>
            </a:r>
          </a:p>
          <a:p>
            <a:endParaRPr lang="en-US" dirty="0">
              <a:cs typeface="Arial"/>
            </a:endParaRPr>
          </a:p>
        </p:txBody>
      </p:sp>
    </p:spTree>
    <p:extLst>
      <p:ext uri="{BB962C8B-B14F-4D97-AF65-F5344CB8AC3E}">
        <p14:creationId xmlns:p14="http://schemas.microsoft.com/office/powerpoint/2010/main" val="799410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134CA2-CD7B-4C6A-4D83-076053253FF5}"/>
              </a:ext>
            </a:extLst>
          </p:cNvPr>
          <p:cNvSpPr>
            <a:spLocks noGrp="1"/>
          </p:cNvSpPr>
          <p:nvPr>
            <p:ph type="title"/>
          </p:nvPr>
        </p:nvSpPr>
        <p:spPr/>
        <p:txBody>
          <a:bodyPr/>
          <a:lstStyle/>
          <a:p>
            <a:r>
              <a:rPr lang="en-US" sz="3200" b="1" cap="none" dirty="0">
                <a:solidFill>
                  <a:schemeClr val="accent2"/>
                </a:solidFill>
                <a:latin typeface="+mj-lt"/>
              </a:rPr>
              <a:t>Vision</a:t>
            </a:r>
            <a:r>
              <a:rPr lang="en-US" sz="3200" b="1" cap="none" dirty="0">
                <a:latin typeface="+mj-lt"/>
              </a:rPr>
              <a:t> - Office Of Apprenticeship </a:t>
            </a:r>
            <a:endParaRPr lang="en-US" dirty="0"/>
          </a:p>
        </p:txBody>
      </p:sp>
      <p:sp>
        <p:nvSpPr>
          <p:cNvPr id="4" name="Text Placeholder 4">
            <a:extLst>
              <a:ext uri="{FF2B5EF4-FFF2-40B4-BE49-F238E27FC236}">
                <a16:creationId xmlns:a16="http://schemas.microsoft.com/office/drawing/2014/main" id="{D9896467-D94D-1478-16EE-FD1FFD01097E}"/>
              </a:ext>
            </a:extLst>
          </p:cNvPr>
          <p:cNvSpPr txBox="1">
            <a:spLocks/>
          </p:cNvSpPr>
          <p:nvPr/>
        </p:nvSpPr>
        <p:spPr>
          <a:xfrm>
            <a:off x="6988091" y="1811548"/>
            <a:ext cx="4888321" cy="3694731"/>
          </a:xfrm>
          <a:prstGeom prst="rect">
            <a:avLst/>
          </a:prstGeom>
        </p:spPr>
        <p:txBody>
          <a:bodyPr lIns="91440" tIns="45720" rIns="91440" bIns="45720" anchor="t"/>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Registered Apprenticeship is an industry-driven pathway to successful careers that cultivates talent and reflects the diversity of the nation’s economy and people.</a:t>
            </a:r>
          </a:p>
        </p:txBody>
      </p:sp>
      <p:pic>
        <p:nvPicPr>
          <p:cNvPr id="5" name="Picture 4" descr="A close-up of some credit cards&#10;&#10;Description automatically generated with low confidence">
            <a:extLst>
              <a:ext uri="{FF2B5EF4-FFF2-40B4-BE49-F238E27FC236}">
                <a16:creationId xmlns:a16="http://schemas.microsoft.com/office/drawing/2014/main" id="{2E9EACB0-8705-A77A-7F10-69E0651BB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538" y="1729212"/>
            <a:ext cx="6366601" cy="3635329"/>
          </a:xfrm>
          <a:prstGeom prst="rect">
            <a:avLst/>
          </a:prstGeom>
        </p:spPr>
      </p:pic>
    </p:spTree>
    <p:extLst>
      <p:ext uri="{BB962C8B-B14F-4D97-AF65-F5344CB8AC3E}">
        <p14:creationId xmlns:p14="http://schemas.microsoft.com/office/powerpoint/2010/main" val="35837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500215"/>
            <a:ext cx="11174186" cy="590931"/>
          </a:xfrm>
        </p:spPr>
        <p:txBody>
          <a:bodyPr/>
          <a:lstStyle/>
          <a:p>
            <a:r>
              <a:rPr lang="en-US" dirty="0">
                <a:cs typeface="Arial"/>
              </a:rPr>
              <a:t>OA Regional Offices</a:t>
            </a:r>
          </a:p>
        </p:txBody>
      </p:sp>
      <p:grpSp>
        <p:nvGrpSpPr>
          <p:cNvPr id="4" name="Group 3">
            <a:extLst>
              <a:ext uri="{FF2B5EF4-FFF2-40B4-BE49-F238E27FC236}">
                <a16:creationId xmlns:a16="http://schemas.microsoft.com/office/drawing/2014/main" id="{3D6C0D32-6B71-E40B-0DED-37E3BED8B67D}"/>
              </a:ext>
            </a:extLst>
          </p:cNvPr>
          <p:cNvGrpSpPr/>
          <p:nvPr/>
        </p:nvGrpSpPr>
        <p:grpSpPr>
          <a:xfrm>
            <a:off x="91520" y="1026660"/>
            <a:ext cx="12099457" cy="4607686"/>
            <a:chOff x="0" y="1120015"/>
            <a:chExt cx="12099457" cy="4607686"/>
          </a:xfrm>
        </p:grpSpPr>
        <p:grpSp>
          <p:nvGrpSpPr>
            <p:cNvPr id="5" name="Group 4" descr="map of United States showing Apprenticeship Regional Offices ">
              <a:extLst>
                <a:ext uri="{FF2B5EF4-FFF2-40B4-BE49-F238E27FC236}">
                  <a16:creationId xmlns:a16="http://schemas.microsoft.com/office/drawing/2014/main" id="{98140E35-E1FB-B414-995E-67578725732A}"/>
                </a:ext>
              </a:extLst>
            </p:cNvPr>
            <p:cNvGrpSpPr/>
            <p:nvPr/>
          </p:nvGrpSpPr>
          <p:grpSpPr>
            <a:xfrm>
              <a:off x="0" y="1120015"/>
              <a:ext cx="12001499" cy="4607686"/>
              <a:chOff x="-85386" y="1369175"/>
              <a:chExt cx="8332227" cy="4215566"/>
            </a:xfrm>
          </p:grpSpPr>
          <p:pic>
            <p:nvPicPr>
              <p:cNvPr id="20" name="Map Background">
                <a:extLst>
                  <a:ext uri="{FF2B5EF4-FFF2-40B4-BE49-F238E27FC236}">
                    <a16:creationId xmlns:a16="http://schemas.microsoft.com/office/drawing/2014/main" id="{DFAC17E6-802F-B30D-05B5-2E8FF5AAF6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21" name="US Map">
                <a:extLst>
                  <a:ext uri="{FF2B5EF4-FFF2-40B4-BE49-F238E27FC236}">
                    <a16:creationId xmlns:a16="http://schemas.microsoft.com/office/drawing/2014/main" id="{31C8395D-6A7B-96DE-793F-96F608A34A43}"/>
                  </a:ext>
                </a:extLst>
              </p:cNvPr>
              <p:cNvGrpSpPr/>
              <p:nvPr/>
            </p:nvGrpSpPr>
            <p:grpSpPr>
              <a:xfrm>
                <a:off x="-85386" y="1369175"/>
                <a:ext cx="8332227" cy="4215566"/>
                <a:chOff x="-113848" y="682568"/>
                <a:chExt cx="11109634" cy="5620752"/>
              </a:xfrm>
            </p:grpSpPr>
            <p:grpSp>
              <p:nvGrpSpPr>
                <p:cNvPr id="22" name="50 US States">
                  <a:extLst>
                    <a:ext uri="{FF2B5EF4-FFF2-40B4-BE49-F238E27FC236}">
                      <a16:creationId xmlns:a16="http://schemas.microsoft.com/office/drawing/2014/main" id="{1FC13BBA-4AF5-F7E9-5A28-89D756415141}"/>
                    </a:ext>
                  </a:extLst>
                </p:cNvPr>
                <p:cNvGrpSpPr/>
                <p:nvPr/>
              </p:nvGrpSpPr>
              <p:grpSpPr>
                <a:xfrm>
                  <a:off x="-113848" y="682568"/>
                  <a:ext cx="10596356" cy="4866538"/>
                  <a:chOff x="-113848" y="682568"/>
                  <a:chExt cx="10596356" cy="4866538"/>
                </a:xfrm>
              </p:grpSpPr>
              <p:pic>
                <p:nvPicPr>
                  <p:cNvPr id="30" name="WY - Wyoming">
                    <a:extLst>
                      <a:ext uri="{FF2B5EF4-FFF2-40B4-BE49-F238E27FC236}">
                        <a16:creationId xmlns:a16="http://schemas.microsoft.com/office/drawing/2014/main" id="{E0461B83-CCAE-F900-2EE2-F0DDEB4970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31" name="WI - Wisconsin">
                    <a:extLst>
                      <a:ext uri="{FF2B5EF4-FFF2-40B4-BE49-F238E27FC236}">
                        <a16:creationId xmlns:a16="http://schemas.microsoft.com/office/drawing/2014/main" id="{CC9D1FDF-BDF7-0EC1-494C-9AAAB97EF6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32" name="WV - West Virginia">
                    <a:extLst>
                      <a:ext uri="{FF2B5EF4-FFF2-40B4-BE49-F238E27FC236}">
                        <a16:creationId xmlns:a16="http://schemas.microsoft.com/office/drawing/2014/main" id="{3FAABDA4-F463-A08D-822D-23DEBCB4A7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3" name="WA - Washington">
                    <a:extLst>
                      <a:ext uri="{FF2B5EF4-FFF2-40B4-BE49-F238E27FC236}">
                        <a16:creationId xmlns:a16="http://schemas.microsoft.com/office/drawing/2014/main" id="{FF5D534C-9F88-C1B6-172B-277BF67594D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4" name="VA - Virginia">
                    <a:extLst>
                      <a:ext uri="{FF2B5EF4-FFF2-40B4-BE49-F238E27FC236}">
                        <a16:creationId xmlns:a16="http://schemas.microsoft.com/office/drawing/2014/main" id="{404B8D77-B63D-8A73-329E-BB0EE7788D2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5" name="VT - Vermont">
                    <a:extLst>
                      <a:ext uri="{FF2B5EF4-FFF2-40B4-BE49-F238E27FC236}">
                        <a16:creationId xmlns:a16="http://schemas.microsoft.com/office/drawing/2014/main" id="{3BE8DFB2-2375-B3F8-C9BE-A34D526FEF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6" name="UT - Utah">
                    <a:extLst>
                      <a:ext uri="{FF2B5EF4-FFF2-40B4-BE49-F238E27FC236}">
                        <a16:creationId xmlns:a16="http://schemas.microsoft.com/office/drawing/2014/main" id="{4FD86FF9-D983-CC18-96B0-406D91AAA0B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7" name="TX - Texas">
                    <a:extLst>
                      <a:ext uri="{FF2B5EF4-FFF2-40B4-BE49-F238E27FC236}">
                        <a16:creationId xmlns:a16="http://schemas.microsoft.com/office/drawing/2014/main" id="{A0A3C60F-4B48-A08C-1816-B272393A06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8" name="TN - Tennessee">
                    <a:extLst>
                      <a:ext uri="{FF2B5EF4-FFF2-40B4-BE49-F238E27FC236}">
                        <a16:creationId xmlns:a16="http://schemas.microsoft.com/office/drawing/2014/main" id="{A1CE9F83-D368-2855-A165-DAF295A78A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9" name="SD - South Dakota">
                    <a:extLst>
                      <a:ext uri="{FF2B5EF4-FFF2-40B4-BE49-F238E27FC236}">
                        <a16:creationId xmlns:a16="http://schemas.microsoft.com/office/drawing/2014/main" id="{496DA93E-98B8-4A62-9FAE-B81F120792C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40" name="SC - South Carolina">
                    <a:extLst>
                      <a:ext uri="{FF2B5EF4-FFF2-40B4-BE49-F238E27FC236}">
                        <a16:creationId xmlns:a16="http://schemas.microsoft.com/office/drawing/2014/main" id="{D1C13BAD-A823-3679-38C7-A1CED24AE23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41" name="RI - Rhode Island">
                    <a:extLst>
                      <a:ext uri="{FF2B5EF4-FFF2-40B4-BE49-F238E27FC236}">
                        <a16:creationId xmlns:a16="http://schemas.microsoft.com/office/drawing/2014/main" id="{CA3576AC-C253-2BD6-5EDE-733C65C73DB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42" name="PA - Pennsylvania">
                    <a:extLst>
                      <a:ext uri="{FF2B5EF4-FFF2-40B4-BE49-F238E27FC236}">
                        <a16:creationId xmlns:a16="http://schemas.microsoft.com/office/drawing/2014/main" id="{65802B4D-DE62-2E62-1914-32FAB6E54BD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3" name="OR - Oregon">
                    <a:extLst>
                      <a:ext uri="{FF2B5EF4-FFF2-40B4-BE49-F238E27FC236}">
                        <a16:creationId xmlns:a16="http://schemas.microsoft.com/office/drawing/2014/main" id="{C9A3E61B-CE8D-7B44-DB07-5DCD7714DAD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4" name="OK - Oklahoma">
                    <a:extLst>
                      <a:ext uri="{FF2B5EF4-FFF2-40B4-BE49-F238E27FC236}">
                        <a16:creationId xmlns:a16="http://schemas.microsoft.com/office/drawing/2014/main" id="{389FC69F-2B49-7299-1B77-2BDA104E665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5" name="OH - Ohio">
                    <a:extLst>
                      <a:ext uri="{FF2B5EF4-FFF2-40B4-BE49-F238E27FC236}">
                        <a16:creationId xmlns:a16="http://schemas.microsoft.com/office/drawing/2014/main" id="{DED6BC63-584C-030C-9FE7-3E153D48503F}"/>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6" name="ND - North Dakota">
                    <a:extLst>
                      <a:ext uri="{FF2B5EF4-FFF2-40B4-BE49-F238E27FC236}">
                        <a16:creationId xmlns:a16="http://schemas.microsoft.com/office/drawing/2014/main" id="{C2872A76-2202-489A-8C84-FD58DD29BE8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7" name="NC - North Carolina">
                    <a:extLst>
                      <a:ext uri="{FF2B5EF4-FFF2-40B4-BE49-F238E27FC236}">
                        <a16:creationId xmlns:a16="http://schemas.microsoft.com/office/drawing/2014/main" id="{64949980-56BC-0558-BA67-76549EA0F05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8" name="NY - New York">
                    <a:extLst>
                      <a:ext uri="{FF2B5EF4-FFF2-40B4-BE49-F238E27FC236}">
                        <a16:creationId xmlns:a16="http://schemas.microsoft.com/office/drawing/2014/main" id="{89A2D993-BDE3-A3A1-AB45-6135474118B8}"/>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9" name="NM - New Mexico">
                    <a:extLst>
                      <a:ext uri="{FF2B5EF4-FFF2-40B4-BE49-F238E27FC236}">
                        <a16:creationId xmlns:a16="http://schemas.microsoft.com/office/drawing/2014/main" id="{5DF1276E-B8F4-E55F-6489-7F8D5BC05C9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50" name="NJ - New Jersey">
                    <a:extLst>
                      <a:ext uri="{FF2B5EF4-FFF2-40B4-BE49-F238E27FC236}">
                        <a16:creationId xmlns:a16="http://schemas.microsoft.com/office/drawing/2014/main" id="{EB9E9D39-616B-63B8-DCB4-8DB143129B1E}"/>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51" name="NH - New Hampshire">
                    <a:extLst>
                      <a:ext uri="{FF2B5EF4-FFF2-40B4-BE49-F238E27FC236}">
                        <a16:creationId xmlns:a16="http://schemas.microsoft.com/office/drawing/2014/main" id="{79D872B9-43AA-6076-C862-42A48A0722F5}"/>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52" name="NV - Nevada">
                    <a:extLst>
                      <a:ext uri="{FF2B5EF4-FFF2-40B4-BE49-F238E27FC236}">
                        <a16:creationId xmlns:a16="http://schemas.microsoft.com/office/drawing/2014/main" id="{059720C2-4413-10B5-AD9C-780AE2FDDBC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3" name="NE - Nebraska">
                    <a:extLst>
                      <a:ext uri="{FF2B5EF4-FFF2-40B4-BE49-F238E27FC236}">
                        <a16:creationId xmlns:a16="http://schemas.microsoft.com/office/drawing/2014/main" id="{097AA224-D7F7-BD84-D596-CC1EBB6656A7}"/>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4" name="MT - Montana">
                    <a:extLst>
                      <a:ext uri="{FF2B5EF4-FFF2-40B4-BE49-F238E27FC236}">
                        <a16:creationId xmlns:a16="http://schemas.microsoft.com/office/drawing/2014/main" id="{89210E60-5F3D-4DF7-D2DE-F3BD4A66E3BE}"/>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5" name="MO - Missouri">
                    <a:extLst>
                      <a:ext uri="{FF2B5EF4-FFF2-40B4-BE49-F238E27FC236}">
                        <a16:creationId xmlns:a16="http://schemas.microsoft.com/office/drawing/2014/main" id="{E4D98731-3E99-8707-3489-6D6E618DBE0C}"/>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6" name="MS - Mississippi">
                    <a:extLst>
                      <a:ext uri="{FF2B5EF4-FFF2-40B4-BE49-F238E27FC236}">
                        <a16:creationId xmlns:a16="http://schemas.microsoft.com/office/drawing/2014/main" id="{BAF2F7D5-6F13-DFDD-0CE1-B0ED6AEE022F}"/>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7" name="MN - Minnesota">
                    <a:extLst>
                      <a:ext uri="{FF2B5EF4-FFF2-40B4-BE49-F238E27FC236}">
                        <a16:creationId xmlns:a16="http://schemas.microsoft.com/office/drawing/2014/main" id="{8A12110D-3B9B-1BD6-83FD-58673EAF893A}"/>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8" name="MI - Michigan">
                    <a:extLst>
                      <a:ext uri="{FF2B5EF4-FFF2-40B4-BE49-F238E27FC236}">
                        <a16:creationId xmlns:a16="http://schemas.microsoft.com/office/drawing/2014/main" id="{AEE61777-A23D-B1B7-52E6-D009068F9CA2}"/>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9" name="MA - Massachusetts">
                    <a:extLst>
                      <a:ext uri="{FF2B5EF4-FFF2-40B4-BE49-F238E27FC236}">
                        <a16:creationId xmlns:a16="http://schemas.microsoft.com/office/drawing/2014/main" id="{FBEA6F61-E347-F716-8E59-EF8DF91EC379}"/>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60" name="MD - Maryland">
                    <a:extLst>
                      <a:ext uri="{FF2B5EF4-FFF2-40B4-BE49-F238E27FC236}">
                        <a16:creationId xmlns:a16="http://schemas.microsoft.com/office/drawing/2014/main" id="{8BD106C4-9E45-E0EB-1536-E7AF10C2F6C2}"/>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61" name="ME - Maine">
                    <a:extLst>
                      <a:ext uri="{FF2B5EF4-FFF2-40B4-BE49-F238E27FC236}">
                        <a16:creationId xmlns:a16="http://schemas.microsoft.com/office/drawing/2014/main" id="{6E815872-6E82-9FDE-B9C3-544F6B8B4393}"/>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62" name="LA - Louisiana">
                    <a:extLst>
                      <a:ext uri="{FF2B5EF4-FFF2-40B4-BE49-F238E27FC236}">
                        <a16:creationId xmlns:a16="http://schemas.microsoft.com/office/drawing/2014/main" id="{AECA40CD-7F36-B4D8-9CE5-7FCF1324986F}"/>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3" name="KY - Kentucky">
                    <a:extLst>
                      <a:ext uri="{FF2B5EF4-FFF2-40B4-BE49-F238E27FC236}">
                        <a16:creationId xmlns:a16="http://schemas.microsoft.com/office/drawing/2014/main" id="{63BD297D-8575-4AF6-6591-1B7ECA54D1D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4" name="KS - Kansas">
                    <a:extLst>
                      <a:ext uri="{FF2B5EF4-FFF2-40B4-BE49-F238E27FC236}">
                        <a16:creationId xmlns:a16="http://schemas.microsoft.com/office/drawing/2014/main" id="{ECCC1842-FCB4-8317-266E-982CF421254D}"/>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5" name="IA - Iowa">
                    <a:extLst>
                      <a:ext uri="{FF2B5EF4-FFF2-40B4-BE49-F238E27FC236}">
                        <a16:creationId xmlns:a16="http://schemas.microsoft.com/office/drawing/2014/main" id="{BECB4589-B016-4547-4C54-5268DC3DCF10}"/>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6" name="IN - Indiana">
                    <a:extLst>
                      <a:ext uri="{FF2B5EF4-FFF2-40B4-BE49-F238E27FC236}">
                        <a16:creationId xmlns:a16="http://schemas.microsoft.com/office/drawing/2014/main" id="{8E26FE4A-A629-6154-A538-D7C5A3FAE1F0}"/>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7" name="IL - Illinois">
                    <a:extLst>
                      <a:ext uri="{FF2B5EF4-FFF2-40B4-BE49-F238E27FC236}">
                        <a16:creationId xmlns:a16="http://schemas.microsoft.com/office/drawing/2014/main" id="{7CB7B6C7-6986-A243-9441-7D19B841225F}"/>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8" name="ID - Idaho">
                    <a:extLst>
                      <a:ext uri="{FF2B5EF4-FFF2-40B4-BE49-F238E27FC236}">
                        <a16:creationId xmlns:a16="http://schemas.microsoft.com/office/drawing/2014/main" id="{88E6C2DB-3C8D-7509-0213-813066BAFBE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9" name="HI - Hawaii">
                    <a:extLst>
                      <a:ext uri="{FF2B5EF4-FFF2-40B4-BE49-F238E27FC236}">
                        <a16:creationId xmlns:a16="http://schemas.microsoft.com/office/drawing/2014/main" id="{522589A5-8560-72FD-FF30-1C5C28696955}"/>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70" name="GA - Georgia">
                    <a:extLst>
                      <a:ext uri="{FF2B5EF4-FFF2-40B4-BE49-F238E27FC236}">
                        <a16:creationId xmlns:a16="http://schemas.microsoft.com/office/drawing/2014/main" id="{12F3D540-967F-D886-DD2E-19237C9DB521}"/>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71" name="FL - Florida">
                    <a:extLst>
                      <a:ext uri="{FF2B5EF4-FFF2-40B4-BE49-F238E27FC236}">
                        <a16:creationId xmlns:a16="http://schemas.microsoft.com/office/drawing/2014/main" id="{837B695C-27CF-3904-CF25-17B0AF9B3A79}"/>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72" name="DE - Delaware">
                    <a:extLst>
                      <a:ext uri="{FF2B5EF4-FFF2-40B4-BE49-F238E27FC236}">
                        <a16:creationId xmlns:a16="http://schemas.microsoft.com/office/drawing/2014/main" id="{20FEF6CC-F211-321E-ADA3-01F6882955CE}"/>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3" name="CT - Connecticut">
                    <a:extLst>
                      <a:ext uri="{FF2B5EF4-FFF2-40B4-BE49-F238E27FC236}">
                        <a16:creationId xmlns:a16="http://schemas.microsoft.com/office/drawing/2014/main" id="{9DEC5A96-25EB-DCB1-BAB4-BBE8E6DE5C96}"/>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4" name="CO - Colorado">
                    <a:extLst>
                      <a:ext uri="{FF2B5EF4-FFF2-40B4-BE49-F238E27FC236}">
                        <a16:creationId xmlns:a16="http://schemas.microsoft.com/office/drawing/2014/main" id="{AF61DA8F-E807-782B-E3CC-82973CCF41E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5" name="CA - California">
                    <a:extLst>
                      <a:ext uri="{FF2B5EF4-FFF2-40B4-BE49-F238E27FC236}">
                        <a16:creationId xmlns:a16="http://schemas.microsoft.com/office/drawing/2014/main" id="{BBA0D1B8-E5CD-A53C-39A9-8B8F9B546F39}"/>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6" name="AR - Arkansas">
                    <a:extLst>
                      <a:ext uri="{FF2B5EF4-FFF2-40B4-BE49-F238E27FC236}">
                        <a16:creationId xmlns:a16="http://schemas.microsoft.com/office/drawing/2014/main" id="{447898D1-999B-7F39-8BA1-19FBCF029D3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7" name="AZ - Arizona">
                    <a:extLst>
                      <a:ext uri="{FF2B5EF4-FFF2-40B4-BE49-F238E27FC236}">
                        <a16:creationId xmlns:a16="http://schemas.microsoft.com/office/drawing/2014/main" id="{D4A71BBE-B126-85A9-ABB8-58DDAE6AD10C}"/>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8" name="AK - Alaska">
                    <a:extLst>
                      <a:ext uri="{FF2B5EF4-FFF2-40B4-BE49-F238E27FC236}">
                        <a16:creationId xmlns:a16="http://schemas.microsoft.com/office/drawing/2014/main" id="{C1AE7FB7-89AA-F3B7-D5A6-C49BD03EF02F}"/>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9" name="AL - Alabama">
                    <a:extLst>
                      <a:ext uri="{FF2B5EF4-FFF2-40B4-BE49-F238E27FC236}">
                        <a16:creationId xmlns:a16="http://schemas.microsoft.com/office/drawing/2014/main" id="{75098026-C220-29E8-D820-B68584C7D7B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3" name="US Territories">
                  <a:extLst>
                    <a:ext uri="{FF2B5EF4-FFF2-40B4-BE49-F238E27FC236}">
                      <a16:creationId xmlns:a16="http://schemas.microsoft.com/office/drawing/2014/main" id="{7CA2B1AE-9446-5443-F7AF-2A04E979F3A1}"/>
                    </a:ext>
                  </a:extLst>
                </p:cNvPr>
                <p:cNvGrpSpPr/>
                <p:nvPr/>
              </p:nvGrpSpPr>
              <p:grpSpPr>
                <a:xfrm>
                  <a:off x="718982" y="2819443"/>
                  <a:ext cx="10276804" cy="3483877"/>
                  <a:chOff x="718982" y="2819443"/>
                  <a:chExt cx="10276804" cy="3483877"/>
                </a:xfrm>
              </p:grpSpPr>
              <p:pic>
                <p:nvPicPr>
                  <p:cNvPr id="25" name="VI - Virgin Islands">
                    <a:extLst>
                      <a:ext uri="{FF2B5EF4-FFF2-40B4-BE49-F238E27FC236}">
                        <a16:creationId xmlns:a16="http://schemas.microsoft.com/office/drawing/2014/main" id="{0445EAFA-BD13-FA18-CCDA-7BE7A678CC3D}"/>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6" name="PR - Puerto Rico">
                    <a:extLst>
                      <a:ext uri="{FF2B5EF4-FFF2-40B4-BE49-F238E27FC236}">
                        <a16:creationId xmlns:a16="http://schemas.microsoft.com/office/drawing/2014/main" id="{E5DA4566-9651-555D-4B0C-080CC2D09C09}"/>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7" name="PW - Palau">
                    <a:extLst>
                      <a:ext uri="{FF2B5EF4-FFF2-40B4-BE49-F238E27FC236}">
                        <a16:creationId xmlns:a16="http://schemas.microsoft.com/office/drawing/2014/main" id="{4F366B97-50DE-C358-728F-355DE2FF7A92}"/>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8" name="MP - Northern Mariana Islands">
                    <a:extLst>
                      <a:ext uri="{FF2B5EF4-FFF2-40B4-BE49-F238E27FC236}">
                        <a16:creationId xmlns:a16="http://schemas.microsoft.com/office/drawing/2014/main" id="{3EFF0A1E-EA9A-0333-ED10-C9CE85DA5350}"/>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9" name="GU - Guam">
                    <a:extLst>
                      <a:ext uri="{FF2B5EF4-FFF2-40B4-BE49-F238E27FC236}">
                        <a16:creationId xmlns:a16="http://schemas.microsoft.com/office/drawing/2014/main" id="{4F408B7A-A6E8-12FE-F271-150642F46A28}"/>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4" name="Washington D.C.">
                  <a:extLst>
                    <a:ext uri="{FF2B5EF4-FFF2-40B4-BE49-F238E27FC236}">
                      <a16:creationId xmlns:a16="http://schemas.microsoft.com/office/drawing/2014/main" id="{F04DB492-EC75-4EA8-1DDC-545BCCBE02CF}"/>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6" name="TextBox 5">
              <a:extLst>
                <a:ext uri="{FF2B5EF4-FFF2-40B4-BE49-F238E27FC236}">
                  <a16:creationId xmlns:a16="http://schemas.microsoft.com/office/drawing/2014/main" id="{88930D26-D921-7A46-0461-600C53669BCA}"/>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7" name="TextBox 6">
              <a:extLst>
                <a:ext uri="{FF2B5EF4-FFF2-40B4-BE49-F238E27FC236}">
                  <a16:creationId xmlns:a16="http://schemas.microsoft.com/office/drawing/2014/main" id="{2FF53461-4BA2-F4E7-31A3-68FA923B9630}"/>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8" name="Straight Connector 7">
              <a:extLst>
                <a:ext uri="{FF2B5EF4-FFF2-40B4-BE49-F238E27FC236}">
                  <a16:creationId xmlns:a16="http://schemas.microsoft.com/office/drawing/2014/main" id="{2B3BF96D-4010-9551-96D8-4B4BA008A0D7}"/>
                </a:ext>
              </a:extLst>
            </p:cNvPr>
            <p:cNvCxnSpPr>
              <a:cxnSpLocks/>
              <a:stCxn id="6"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97801F5-7DF1-BDD2-86D5-0B47C5773AEE}"/>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52892D-07DE-6949-F1DE-19D180AA9532}"/>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68B804-9589-0BDB-6B04-9EC001C2FC84}"/>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4" name="Straight Connector 13">
              <a:extLst>
                <a:ext uri="{FF2B5EF4-FFF2-40B4-BE49-F238E27FC236}">
                  <a16:creationId xmlns:a16="http://schemas.microsoft.com/office/drawing/2014/main" id="{C1039FE0-5EEB-449B-15D5-6F0CFFA33A16}"/>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09DE56C-1A80-954E-6EEC-E20BCC80A90F}"/>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6" name="Straight Connector 15">
              <a:extLst>
                <a:ext uri="{FF2B5EF4-FFF2-40B4-BE49-F238E27FC236}">
                  <a16:creationId xmlns:a16="http://schemas.microsoft.com/office/drawing/2014/main" id="{6F30B019-B18C-5E8C-853D-7DBD30FD16B0}"/>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A7800B2-9BCC-AD3D-99D8-CBE1D1C58E38}"/>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8" name="Straight Connector 17">
              <a:extLst>
                <a:ext uri="{FF2B5EF4-FFF2-40B4-BE49-F238E27FC236}">
                  <a16:creationId xmlns:a16="http://schemas.microsoft.com/office/drawing/2014/main" id="{7231FB45-EEB9-01C2-65B1-89AD5769C39A}"/>
                </a:ext>
              </a:extLst>
            </p:cNvPr>
            <p:cNvCxnSpPr>
              <a:cxnSpLocks/>
              <a:stCxn id="19"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E56C87E-7943-319B-764D-2432B5723003}"/>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graphicFrame>
        <p:nvGraphicFramePr>
          <p:cNvPr id="83" name="Table 82">
            <a:extLst>
              <a:ext uri="{FF2B5EF4-FFF2-40B4-BE49-F238E27FC236}">
                <a16:creationId xmlns:a16="http://schemas.microsoft.com/office/drawing/2014/main" id="{995549C1-DA4C-825C-E879-5F88493A2331}"/>
              </a:ext>
            </a:extLst>
          </p:cNvPr>
          <p:cNvGraphicFramePr>
            <a:graphicFrameLocks noGrp="1"/>
          </p:cNvGraphicFramePr>
          <p:nvPr>
            <p:extLst>
              <p:ext uri="{D42A27DB-BD31-4B8C-83A1-F6EECF244321}">
                <p14:modId xmlns:p14="http://schemas.microsoft.com/office/powerpoint/2010/main" val="3860391514"/>
              </p:ext>
            </p:extLst>
          </p:nvPr>
        </p:nvGraphicFramePr>
        <p:xfrm>
          <a:off x="2802893" y="5784552"/>
          <a:ext cx="4099364" cy="588818"/>
        </p:xfrm>
        <a:graphic>
          <a:graphicData uri="http://schemas.openxmlformats.org/drawingml/2006/table">
            <a:tbl>
              <a:tblPr firstRow="1" bandRow="1">
                <a:tableStyleId>{5C22544A-7EE6-4342-B048-85BDC9FD1C3A}</a:tableStyleId>
              </a:tblPr>
              <a:tblGrid>
                <a:gridCol w="1641928">
                  <a:extLst>
                    <a:ext uri="{9D8B030D-6E8A-4147-A177-3AD203B41FA5}">
                      <a16:colId xmlns:a16="http://schemas.microsoft.com/office/drawing/2014/main" val="573723741"/>
                    </a:ext>
                  </a:extLst>
                </a:gridCol>
                <a:gridCol w="1148904">
                  <a:extLst>
                    <a:ext uri="{9D8B030D-6E8A-4147-A177-3AD203B41FA5}">
                      <a16:colId xmlns:a16="http://schemas.microsoft.com/office/drawing/2014/main" val="2371147319"/>
                    </a:ext>
                  </a:extLst>
                </a:gridCol>
                <a:gridCol w="1308532">
                  <a:extLst>
                    <a:ext uri="{9D8B030D-6E8A-4147-A177-3AD203B41FA5}">
                      <a16:colId xmlns:a16="http://schemas.microsoft.com/office/drawing/2014/main" val="1612568480"/>
                    </a:ext>
                  </a:extLst>
                </a:gridCol>
              </a:tblGrid>
              <a:tr h="294409">
                <a:tc>
                  <a:txBody>
                    <a:bodyPr/>
                    <a:lstStyle/>
                    <a:p>
                      <a:pPr algn="ctr" rtl="0" fontAlgn="base"/>
                      <a:r>
                        <a:rPr lang="en-US" sz="1200" dirty="0">
                          <a:effectLst/>
                        </a:rPr>
                        <a:t>National Program</a:t>
                      </a:r>
                    </a:p>
                  </a:txBody>
                  <a:tcPr/>
                </a:tc>
                <a:tc>
                  <a:txBody>
                    <a:bodyPr/>
                    <a:lstStyle/>
                    <a:p>
                      <a:pPr algn="ctr" rtl="0" fontAlgn="base"/>
                      <a:r>
                        <a:rPr lang="en-US" sz="1200" dirty="0">
                          <a:effectLst/>
                        </a:rPr>
                        <a:t>Num App​</a:t>
                      </a:r>
                      <a:endParaRPr lang="en-US" sz="1200" b="1" i="0">
                        <a:solidFill>
                          <a:srgbClr val="FFFFFF"/>
                        </a:solidFill>
                        <a:effectLst/>
                      </a:endParaRPr>
                    </a:p>
                  </a:txBody>
                  <a:tcPr/>
                </a:tc>
                <a:tc>
                  <a:txBody>
                    <a:bodyPr/>
                    <a:lstStyle/>
                    <a:p>
                      <a:pPr algn="ctr" rtl="0" fontAlgn="base"/>
                      <a:r>
                        <a:rPr lang="en-US" sz="1200" dirty="0">
                          <a:effectLst/>
                        </a:rPr>
                        <a:t>Num Prog​</a:t>
                      </a:r>
                      <a:endParaRPr lang="en-US" sz="1200" b="1" i="0">
                        <a:solidFill>
                          <a:srgbClr val="FFFFFF"/>
                        </a:solidFill>
                        <a:effectLst/>
                      </a:endParaRPr>
                    </a:p>
                  </a:txBody>
                  <a:tcPr/>
                </a:tc>
                <a:extLst>
                  <a:ext uri="{0D108BD9-81ED-4DB2-BD59-A6C34878D82A}">
                    <a16:rowId xmlns:a16="http://schemas.microsoft.com/office/drawing/2014/main" val="757342743"/>
                  </a:ext>
                </a:extLst>
              </a:tr>
              <a:tr h="294409">
                <a:tc>
                  <a:txBody>
                    <a:bodyPr/>
                    <a:lstStyle/>
                    <a:p>
                      <a:pPr algn="ctr" rtl="0" fontAlgn="base"/>
                      <a:endParaRPr lang="en-US" sz="1200" dirty="0">
                        <a:effectLst/>
                      </a:endParaRPr>
                    </a:p>
                  </a:txBody>
                  <a:tcPr/>
                </a:tc>
                <a:tc>
                  <a:txBody>
                    <a:bodyPr/>
                    <a:lstStyle/>
                    <a:p>
                      <a:pPr algn="ctr" rtl="0" fontAlgn="base"/>
                      <a:r>
                        <a:rPr lang="en-US" sz="1200" dirty="0">
                          <a:effectLst/>
                        </a:rPr>
                        <a:t>140796</a:t>
                      </a:r>
                    </a:p>
                  </a:txBody>
                  <a:tcPr/>
                </a:tc>
                <a:tc>
                  <a:txBody>
                    <a:bodyPr/>
                    <a:lstStyle/>
                    <a:p>
                      <a:pPr lvl="0" algn="ctr">
                        <a:buNone/>
                      </a:pPr>
                      <a:r>
                        <a:rPr lang="en-US" sz="1200" dirty="0">
                          <a:effectLst/>
                        </a:rPr>
                        <a:t>324</a:t>
                      </a:r>
                      <a:endParaRPr lang="en-US" sz="1200"/>
                    </a:p>
                  </a:txBody>
                  <a:tcPr/>
                </a:tc>
                <a:extLst>
                  <a:ext uri="{0D108BD9-81ED-4DB2-BD59-A6C34878D82A}">
                    <a16:rowId xmlns:a16="http://schemas.microsoft.com/office/drawing/2014/main" val="4243295801"/>
                  </a:ext>
                </a:extLst>
              </a:tr>
            </a:tbl>
          </a:graphicData>
        </a:graphic>
      </p:graphicFrame>
    </p:spTree>
    <p:extLst>
      <p:ext uri="{BB962C8B-B14F-4D97-AF65-F5344CB8AC3E}">
        <p14:creationId xmlns:p14="http://schemas.microsoft.com/office/powerpoint/2010/main" val="1944356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1</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46314" y="1292711"/>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Bernard Treml, III</a:t>
            </a:r>
            <a:endParaRPr lang="en-US" b="1" dirty="0"/>
          </a:p>
          <a:p>
            <a:r>
              <a:rPr lang="en-US" sz="2400" b="1" dirty="0">
                <a:cs typeface="Arial" panose="020B0604020202020204"/>
              </a:rPr>
              <a:t>Deputy Regional Director: Charlie McNeil</a:t>
            </a:r>
          </a:p>
          <a:p>
            <a:r>
              <a:rPr lang="en-US" sz="2400" b="1" dirty="0">
                <a:cs typeface="Arial" panose="020B0604020202020204"/>
              </a:rPr>
              <a:t>Special Initiatives/Industries</a:t>
            </a:r>
          </a:p>
          <a:p>
            <a:pPr lvl="1"/>
            <a:r>
              <a:rPr lang="en-US" dirty="0">
                <a:cs typeface="Arial" panose="020B0604020202020204"/>
              </a:rPr>
              <a:t>Care Industry </a:t>
            </a:r>
          </a:p>
          <a:p>
            <a:pPr lvl="2"/>
            <a:r>
              <a:rPr lang="en-US" dirty="0">
                <a:cs typeface="Arial" panose="020B0604020202020204"/>
              </a:rPr>
              <a:t>Health Care</a:t>
            </a:r>
          </a:p>
          <a:p>
            <a:pPr lvl="2"/>
            <a:r>
              <a:rPr lang="en-US" dirty="0">
                <a:cs typeface="Arial" panose="020B0604020202020204"/>
              </a:rPr>
              <a:t>Education (Teachers)</a:t>
            </a:r>
            <a:endParaRPr lang="en-US" dirty="0"/>
          </a:p>
          <a:p>
            <a:pPr lvl="1"/>
            <a:r>
              <a:rPr lang="en-US" dirty="0">
                <a:cs typeface="Arial" panose="020B0604020202020204"/>
              </a:rPr>
              <a:t>Financial Services Industry</a:t>
            </a:r>
          </a:p>
          <a:p>
            <a:pPr marL="457200" lvl="1" indent="0">
              <a:buNone/>
            </a:pPr>
            <a:endParaRPr lang="en-US" dirty="0">
              <a:cs typeface="Arial" panose="020B0604020202020204"/>
            </a:endParaRPr>
          </a:p>
          <a:p>
            <a:pPr lvl="1"/>
            <a:r>
              <a:rPr lang="en-US" sz="2000" dirty="0">
                <a:cs typeface="Arial" panose="020B0604020202020204"/>
              </a:rPr>
              <a:t>Conducted 331 Reviews and 41 EAPR’s</a:t>
            </a:r>
          </a:p>
          <a:p>
            <a:pPr lvl="1"/>
            <a:r>
              <a:rPr lang="en-US" sz="2000" dirty="0">
                <a:cs typeface="Arial" panose="020B0604020202020204"/>
              </a:rPr>
              <a:t>Working with other Federal and State Agencies to promote DEIA </a:t>
            </a:r>
          </a:p>
          <a:p>
            <a:pPr lvl="1"/>
            <a:r>
              <a:rPr lang="en-US" sz="2000" dirty="0">
                <a:cs typeface="Arial" panose="020B0604020202020204"/>
              </a:rPr>
              <a:t>Provide Foundational &amp; EEO Training to our SAA Partners</a:t>
            </a:r>
          </a:p>
          <a:p>
            <a:pPr lvl="1"/>
            <a:endParaRPr lang="en-US" sz="2000" dirty="0">
              <a:cs typeface="Arial" panose="020B0604020202020204"/>
            </a:endParaRPr>
          </a:p>
          <a:p>
            <a:pPr marL="0" indent="0">
              <a:buFont typeface="Arial" panose="020B0604020202020204" pitchFamily="34" charset="0"/>
              <a:buNone/>
            </a:pPr>
            <a:endParaRPr lang="en-US" sz="2400" dirty="0">
              <a:cs typeface="Arial" panose="020B0604020202020204"/>
            </a:endParaRPr>
          </a:p>
          <a:p>
            <a:pPr marL="0" indent="0">
              <a:buFont typeface="Arial" panose="020B0604020202020204" pitchFamily="34" charset="0"/>
              <a:buNone/>
            </a:pPr>
            <a:endParaRPr lang="en-US" sz="2400" dirty="0">
              <a:cs typeface="Arial" panose="020B0604020202020204"/>
            </a:endParaRPr>
          </a:p>
          <a:p>
            <a:endParaRPr lang="en-US" dirty="0">
              <a:cs typeface="Arial" panose="020B0604020202020204"/>
            </a:endParaRPr>
          </a:p>
        </p:txBody>
      </p:sp>
      <p:graphicFrame>
        <p:nvGraphicFramePr>
          <p:cNvPr id="79" name="Table 79">
            <a:extLst>
              <a:ext uri="{FF2B5EF4-FFF2-40B4-BE49-F238E27FC236}">
                <a16:creationId xmlns:a16="http://schemas.microsoft.com/office/drawing/2014/main" id="{BBE2E5E5-77A6-BAAE-07EF-DF6137B62277}"/>
              </a:ext>
            </a:extLst>
          </p:cNvPr>
          <p:cNvGraphicFramePr>
            <a:graphicFrameLocks noGrp="1"/>
          </p:cNvGraphicFramePr>
          <p:nvPr>
            <p:extLst>
              <p:ext uri="{D42A27DB-BD31-4B8C-83A1-F6EECF244321}">
                <p14:modId xmlns:p14="http://schemas.microsoft.com/office/powerpoint/2010/main" val="2853807649"/>
              </p:ext>
            </p:extLst>
          </p:nvPr>
        </p:nvGraphicFramePr>
        <p:xfrm>
          <a:off x="8681422" y="3178705"/>
          <a:ext cx="3460372" cy="1947803"/>
        </p:xfrm>
        <a:graphic>
          <a:graphicData uri="http://schemas.openxmlformats.org/drawingml/2006/table">
            <a:tbl>
              <a:tblPr firstRow="1" bandRow="1">
                <a:tableStyleId>{5C22544A-7EE6-4342-B048-85BDC9FD1C3A}</a:tableStyleId>
              </a:tblPr>
              <a:tblGrid>
                <a:gridCol w="1779493">
                  <a:extLst>
                    <a:ext uri="{9D8B030D-6E8A-4147-A177-3AD203B41FA5}">
                      <a16:colId xmlns:a16="http://schemas.microsoft.com/office/drawing/2014/main" val="3633835903"/>
                    </a:ext>
                  </a:extLst>
                </a:gridCol>
                <a:gridCol w="1680879">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algn="ctr"/>
                      <a:r>
                        <a:rPr lang="en-US" sz="1200" dirty="0"/>
                        <a:t>New Hampshire</a:t>
                      </a:r>
                    </a:p>
                  </a:txBody>
                  <a:tcPr/>
                </a:tc>
                <a:tc>
                  <a:txBody>
                    <a:bodyPr/>
                    <a:lstStyle/>
                    <a:p>
                      <a:pPr algn="ctr"/>
                      <a:r>
                        <a:rPr lang="en-US" sz="1200" dirty="0"/>
                        <a:t>Connecticut</a:t>
                      </a:r>
                    </a:p>
                  </a:txBody>
                  <a:tcPr/>
                </a:tc>
                <a:extLst>
                  <a:ext uri="{0D108BD9-81ED-4DB2-BD59-A6C34878D82A}">
                    <a16:rowId xmlns:a16="http://schemas.microsoft.com/office/drawing/2014/main" val="1037127656"/>
                  </a:ext>
                </a:extLst>
              </a:tr>
              <a:tr h="251570">
                <a:tc>
                  <a:txBody>
                    <a:bodyPr/>
                    <a:lstStyle/>
                    <a:p>
                      <a:pPr algn="ctr"/>
                      <a:r>
                        <a:rPr lang="en-US" sz="1200" dirty="0"/>
                        <a:t>New Jersey</a:t>
                      </a:r>
                    </a:p>
                  </a:txBody>
                  <a:tcPr/>
                </a:tc>
                <a:tc>
                  <a:txBody>
                    <a:bodyPr/>
                    <a:lstStyle/>
                    <a:p>
                      <a:pPr algn="ctr"/>
                      <a:r>
                        <a:rPr lang="en-US" sz="1200" dirty="0"/>
                        <a:t>Maine</a:t>
                      </a:r>
                    </a:p>
                  </a:txBody>
                  <a:tcPr/>
                </a:tc>
                <a:extLst>
                  <a:ext uri="{0D108BD9-81ED-4DB2-BD59-A6C34878D82A}">
                    <a16:rowId xmlns:a16="http://schemas.microsoft.com/office/drawing/2014/main" val="2325157301"/>
                  </a:ext>
                </a:extLst>
              </a:tr>
              <a:tr h="251570">
                <a:tc>
                  <a:txBody>
                    <a:bodyPr/>
                    <a:lstStyle/>
                    <a:p>
                      <a:pPr algn="ctr"/>
                      <a:r>
                        <a:rPr lang="en-US" sz="1200" dirty="0"/>
                        <a:t>Puerto Rico</a:t>
                      </a:r>
                    </a:p>
                  </a:txBody>
                  <a:tcPr/>
                </a:tc>
                <a:tc>
                  <a:txBody>
                    <a:bodyPr/>
                    <a:lstStyle/>
                    <a:p>
                      <a:pPr algn="ctr"/>
                      <a:r>
                        <a:rPr lang="en-US" sz="1200" dirty="0"/>
                        <a:t>New York</a:t>
                      </a:r>
                    </a:p>
                  </a:txBody>
                  <a:tcPr/>
                </a:tc>
                <a:extLst>
                  <a:ext uri="{0D108BD9-81ED-4DB2-BD59-A6C34878D82A}">
                    <a16:rowId xmlns:a16="http://schemas.microsoft.com/office/drawing/2014/main" val="3947423558"/>
                  </a:ext>
                </a:extLst>
              </a:tr>
              <a:tr h="251570">
                <a:tc>
                  <a:txBody>
                    <a:bodyPr/>
                    <a:lstStyle/>
                    <a:p>
                      <a:pPr algn="ctr"/>
                      <a:endParaRPr lang="en-US" sz="1200" dirty="0"/>
                    </a:p>
                  </a:txBody>
                  <a:tcPr/>
                </a:tc>
                <a:tc>
                  <a:txBody>
                    <a:bodyPr/>
                    <a:lstStyle/>
                    <a:p>
                      <a:pPr algn="ctr"/>
                      <a:r>
                        <a:rPr lang="en-US" sz="1200" dirty="0"/>
                        <a:t>Rhode Island</a:t>
                      </a:r>
                    </a:p>
                  </a:txBody>
                  <a:tcPr/>
                </a:tc>
                <a:extLst>
                  <a:ext uri="{0D108BD9-81ED-4DB2-BD59-A6C34878D82A}">
                    <a16:rowId xmlns:a16="http://schemas.microsoft.com/office/drawing/2014/main" val="776728681"/>
                  </a:ext>
                </a:extLst>
              </a:tr>
              <a:tr h="251570">
                <a:tc>
                  <a:txBody>
                    <a:bodyPr/>
                    <a:lstStyle/>
                    <a:p>
                      <a:pPr algn="ctr"/>
                      <a:endParaRPr lang="en-US" sz="1200" dirty="0"/>
                    </a:p>
                  </a:txBody>
                  <a:tcPr/>
                </a:tc>
                <a:tc>
                  <a:txBody>
                    <a:bodyPr/>
                    <a:lstStyle/>
                    <a:p>
                      <a:pPr algn="ctr"/>
                      <a:r>
                        <a:rPr lang="en-US" sz="1200" dirty="0"/>
                        <a:t>Vermont</a:t>
                      </a:r>
                    </a:p>
                  </a:txBody>
                  <a:tcPr/>
                </a:tc>
                <a:extLst>
                  <a:ext uri="{0D108BD9-81ED-4DB2-BD59-A6C34878D82A}">
                    <a16:rowId xmlns:a16="http://schemas.microsoft.com/office/drawing/2014/main" val="1098028480"/>
                  </a:ext>
                </a:extLst>
              </a:tr>
              <a:tr h="301883">
                <a:tc>
                  <a:txBody>
                    <a:bodyPr/>
                    <a:lstStyle/>
                    <a:p>
                      <a:pPr algn="ctr"/>
                      <a:endParaRPr lang="en-US" sz="1200" dirty="0"/>
                    </a:p>
                  </a:txBody>
                  <a:tcPr/>
                </a:tc>
                <a:tc>
                  <a:txBody>
                    <a:bodyPr/>
                    <a:lstStyle/>
                    <a:p>
                      <a:pPr algn="ctr"/>
                      <a:r>
                        <a:rPr lang="en-US" sz="1200" dirty="0"/>
                        <a:t>U.S. Virgin Islands</a:t>
                      </a:r>
                    </a:p>
                  </a:txBody>
                  <a:tcPr/>
                </a:tc>
                <a:extLst>
                  <a:ext uri="{0D108BD9-81ED-4DB2-BD59-A6C34878D82A}">
                    <a16:rowId xmlns:a16="http://schemas.microsoft.com/office/drawing/2014/main" val="4050462418"/>
                  </a:ext>
                </a:extLst>
              </a:tr>
            </a:tbl>
          </a:graphicData>
        </a:graphic>
      </p:graphicFrame>
      <p:graphicFrame>
        <p:nvGraphicFramePr>
          <p:cNvPr id="81" name="Table 80">
            <a:extLst>
              <a:ext uri="{FF2B5EF4-FFF2-40B4-BE49-F238E27FC236}">
                <a16:creationId xmlns:a16="http://schemas.microsoft.com/office/drawing/2014/main" id="{703760A9-090D-D30C-252E-E3CEE3392A46}"/>
              </a:ext>
            </a:extLst>
          </p:cNvPr>
          <p:cNvGraphicFramePr>
            <a:graphicFrameLocks noGrp="1"/>
          </p:cNvGraphicFramePr>
          <p:nvPr>
            <p:extLst>
              <p:ext uri="{D42A27DB-BD31-4B8C-83A1-F6EECF244321}">
                <p14:modId xmlns:p14="http://schemas.microsoft.com/office/powerpoint/2010/main" val="3671357006"/>
              </p:ext>
            </p:extLst>
          </p:nvPr>
        </p:nvGraphicFramePr>
        <p:xfrm>
          <a:off x="8671657" y="5121095"/>
          <a:ext cx="3481048" cy="548640"/>
        </p:xfrm>
        <a:graphic>
          <a:graphicData uri="http://schemas.openxmlformats.org/drawingml/2006/table">
            <a:tbl>
              <a:tblPr firstRow="1" bandRow="1">
                <a:tableStyleId>{5C22544A-7EE6-4342-B048-85BDC9FD1C3A}</a:tableStyleId>
              </a:tblPr>
              <a:tblGrid>
                <a:gridCol w="1831074">
                  <a:extLst>
                    <a:ext uri="{9D8B030D-6E8A-4147-A177-3AD203B41FA5}">
                      <a16:colId xmlns:a16="http://schemas.microsoft.com/office/drawing/2014/main" val="985544470"/>
                    </a:ext>
                  </a:extLst>
                </a:gridCol>
                <a:gridCol w="1649974">
                  <a:extLst>
                    <a:ext uri="{9D8B030D-6E8A-4147-A177-3AD203B41FA5}">
                      <a16:colId xmlns:a16="http://schemas.microsoft.com/office/drawing/2014/main" val="3478128626"/>
                    </a:ext>
                  </a:extLst>
                </a:gridCol>
              </a:tblGrid>
              <a:tr h="246564">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2627829228"/>
                  </a:ext>
                </a:extLst>
              </a:tr>
              <a:tr h="234906">
                <a:tc>
                  <a:txBody>
                    <a:bodyPr/>
                    <a:lstStyle/>
                    <a:p>
                      <a:pPr algn="ctr" rtl="0" fontAlgn="base"/>
                      <a:r>
                        <a:rPr lang="en-US" sz="1200" dirty="0">
                          <a:effectLst/>
                        </a:rPr>
                        <a:t>46468​</a:t>
                      </a:r>
                      <a:endParaRPr lang="en-US" sz="1200" b="0" i="0" dirty="0">
                        <a:solidFill>
                          <a:srgbClr val="000000"/>
                        </a:solidFill>
                        <a:effectLst/>
                      </a:endParaRPr>
                    </a:p>
                  </a:txBody>
                  <a:tcPr/>
                </a:tc>
                <a:tc>
                  <a:txBody>
                    <a:bodyPr/>
                    <a:lstStyle/>
                    <a:p>
                      <a:pPr algn="ctr" rtl="0" fontAlgn="base"/>
                      <a:r>
                        <a:rPr lang="en-US" sz="1200" dirty="0">
                          <a:effectLst/>
                        </a:rPr>
                        <a:t>4582​</a:t>
                      </a:r>
                      <a:endParaRPr lang="en-US" sz="1200" b="0" i="0" dirty="0">
                        <a:solidFill>
                          <a:srgbClr val="000000"/>
                        </a:solidFill>
                        <a:effectLst/>
                      </a:endParaRPr>
                    </a:p>
                  </a:txBody>
                  <a:tcPr/>
                </a:tc>
                <a:extLst>
                  <a:ext uri="{0D108BD9-81ED-4DB2-BD59-A6C34878D82A}">
                    <a16:rowId xmlns:a16="http://schemas.microsoft.com/office/drawing/2014/main" val="3815452217"/>
                  </a:ext>
                </a:extLst>
              </a:tr>
            </a:tbl>
          </a:graphicData>
        </a:graphic>
      </p:graphicFrame>
      <p:sp>
        <p:nvSpPr>
          <p:cNvPr id="83" name="TextBox 82">
            <a:extLst>
              <a:ext uri="{FF2B5EF4-FFF2-40B4-BE49-F238E27FC236}">
                <a16:creationId xmlns:a16="http://schemas.microsoft.com/office/drawing/2014/main" id="{89B94798-0E2D-EFD9-3F80-BE29748EE353}"/>
              </a:ext>
            </a:extLst>
          </p:cNvPr>
          <p:cNvSpPr txBox="1"/>
          <p:nvPr/>
        </p:nvSpPr>
        <p:spPr>
          <a:xfrm rot="10800000" flipV="1">
            <a:off x="8716346" y="5706595"/>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spTree>
    <p:extLst>
      <p:ext uri="{BB962C8B-B14F-4D97-AF65-F5344CB8AC3E}">
        <p14:creationId xmlns:p14="http://schemas.microsoft.com/office/powerpoint/2010/main" val="314406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2</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46314" y="1203064"/>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Jim Foti</a:t>
            </a:r>
            <a:endParaRPr lang="en-US" b="1" dirty="0"/>
          </a:p>
          <a:p>
            <a:r>
              <a:rPr lang="en-US" sz="2400" b="1" dirty="0">
                <a:cs typeface="Arial" panose="020B0604020202020204"/>
              </a:rPr>
              <a:t>Deputy Regional Director: Dawn Lynch</a:t>
            </a:r>
          </a:p>
          <a:p>
            <a:r>
              <a:rPr lang="en-US" sz="2400" b="1" dirty="0">
                <a:cs typeface="Arial" panose="020B0604020202020204"/>
              </a:rPr>
              <a:t>Special Initiatives/Industries</a:t>
            </a:r>
          </a:p>
          <a:p>
            <a:pPr lvl="1"/>
            <a:r>
              <a:rPr lang="en-US" dirty="0">
                <a:cs typeface="Arial" panose="020B0604020202020204"/>
              </a:rPr>
              <a:t>Federal  Agency Apprenticeship</a:t>
            </a:r>
          </a:p>
          <a:p>
            <a:pPr lvl="1"/>
            <a:r>
              <a:rPr lang="en-US" dirty="0">
                <a:cs typeface="Arial" panose="020B0604020202020204"/>
              </a:rPr>
              <a:t>Hospitality </a:t>
            </a:r>
          </a:p>
          <a:p>
            <a:pPr lvl="1"/>
            <a:endParaRPr lang="en-US" dirty="0">
              <a:cs typeface="Arial" panose="020B0604020202020204"/>
            </a:endParaRPr>
          </a:p>
          <a:p>
            <a:pPr marL="0" indent="0">
              <a:buFont typeface="Arial" panose="020B0604020202020204" pitchFamily="34" charset="0"/>
              <a:buNone/>
            </a:pPr>
            <a:endParaRPr lang="en-US" sz="2400" dirty="0">
              <a:cs typeface="Arial" panose="020B0604020202020204"/>
            </a:endParaRPr>
          </a:p>
          <a:p>
            <a:pPr marL="0" indent="0">
              <a:buFont typeface="Arial" panose="020B0604020202020204" pitchFamily="34" charset="0"/>
              <a:buNone/>
            </a:pPr>
            <a:endParaRPr lang="en-US" sz="2400" dirty="0">
              <a:cs typeface="Arial" panose="020B0604020202020204"/>
            </a:endParaRPr>
          </a:p>
          <a:p>
            <a:endParaRPr lang="en-US" dirty="0">
              <a:cs typeface="Arial" panose="020B0604020202020204"/>
            </a:endParaRPr>
          </a:p>
        </p:txBody>
      </p:sp>
      <p:graphicFrame>
        <p:nvGraphicFramePr>
          <p:cNvPr id="80" name="Table 79">
            <a:extLst>
              <a:ext uri="{FF2B5EF4-FFF2-40B4-BE49-F238E27FC236}">
                <a16:creationId xmlns:a16="http://schemas.microsoft.com/office/drawing/2014/main" id="{8F17DB78-462E-1370-1FEE-68C161D34049}"/>
              </a:ext>
            </a:extLst>
          </p:cNvPr>
          <p:cNvGraphicFramePr>
            <a:graphicFrameLocks noGrp="1"/>
          </p:cNvGraphicFramePr>
          <p:nvPr>
            <p:extLst>
              <p:ext uri="{D42A27DB-BD31-4B8C-83A1-F6EECF244321}">
                <p14:modId xmlns:p14="http://schemas.microsoft.com/office/powerpoint/2010/main" val="2437182762"/>
              </p:ext>
            </p:extLst>
          </p:nvPr>
        </p:nvGraphicFramePr>
        <p:xfrm>
          <a:off x="8708316" y="3349034"/>
          <a:ext cx="3470968" cy="1645920"/>
        </p:xfrm>
        <a:graphic>
          <a:graphicData uri="http://schemas.openxmlformats.org/drawingml/2006/table">
            <a:tbl>
              <a:tblPr firstRow="1" bandRow="1">
                <a:tableStyleId>{5C22544A-7EE6-4342-B048-85BDC9FD1C3A}</a:tableStyleId>
              </a:tblPr>
              <a:tblGrid>
                <a:gridCol w="1752918">
                  <a:extLst>
                    <a:ext uri="{9D8B030D-6E8A-4147-A177-3AD203B41FA5}">
                      <a16:colId xmlns:a16="http://schemas.microsoft.com/office/drawing/2014/main" val="3633835903"/>
                    </a:ext>
                  </a:extLst>
                </a:gridCol>
                <a:gridCol w="1718050">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lvl="0" algn="ctr">
                        <a:buNone/>
                      </a:pPr>
                      <a:r>
                        <a:rPr lang="en-US" sz="1200" dirty="0"/>
                        <a:t>West Virginia</a:t>
                      </a:r>
                    </a:p>
                  </a:txBody>
                  <a:tcPr/>
                </a:tc>
                <a:tc>
                  <a:txBody>
                    <a:bodyPr/>
                    <a:lstStyle/>
                    <a:p>
                      <a:pPr algn="ctr"/>
                      <a:r>
                        <a:rPr lang="en-US" sz="1200" dirty="0"/>
                        <a:t>Delaware</a:t>
                      </a:r>
                    </a:p>
                  </a:txBody>
                  <a:tcPr/>
                </a:tc>
                <a:extLst>
                  <a:ext uri="{0D108BD9-81ED-4DB2-BD59-A6C34878D82A}">
                    <a16:rowId xmlns:a16="http://schemas.microsoft.com/office/drawing/2014/main" val="1037127656"/>
                  </a:ext>
                </a:extLst>
              </a:tr>
              <a:tr h="251570">
                <a:tc>
                  <a:txBody>
                    <a:bodyPr/>
                    <a:lstStyle/>
                    <a:p>
                      <a:pPr algn="ctr"/>
                      <a:endParaRPr lang="en-US" sz="1200" dirty="0"/>
                    </a:p>
                  </a:txBody>
                  <a:tcPr/>
                </a:tc>
                <a:tc>
                  <a:txBody>
                    <a:bodyPr/>
                    <a:lstStyle/>
                    <a:p>
                      <a:pPr algn="ctr"/>
                      <a:r>
                        <a:rPr lang="en-US" sz="1200" dirty="0"/>
                        <a:t>Maryland</a:t>
                      </a:r>
                    </a:p>
                  </a:txBody>
                  <a:tcPr/>
                </a:tc>
                <a:extLst>
                  <a:ext uri="{0D108BD9-81ED-4DB2-BD59-A6C34878D82A}">
                    <a16:rowId xmlns:a16="http://schemas.microsoft.com/office/drawing/2014/main" val="2325157301"/>
                  </a:ext>
                </a:extLst>
              </a:tr>
              <a:tr h="251570">
                <a:tc>
                  <a:txBody>
                    <a:bodyPr/>
                    <a:lstStyle/>
                    <a:p>
                      <a:pPr algn="ctr"/>
                      <a:endParaRPr lang="en-US" sz="1200" dirty="0"/>
                    </a:p>
                  </a:txBody>
                  <a:tcPr/>
                </a:tc>
                <a:tc>
                  <a:txBody>
                    <a:bodyPr/>
                    <a:lstStyle/>
                    <a:p>
                      <a:pPr algn="ctr"/>
                      <a:r>
                        <a:rPr lang="en-US" sz="1200" dirty="0"/>
                        <a:t>Pennsylvania</a:t>
                      </a:r>
                    </a:p>
                  </a:txBody>
                  <a:tcPr/>
                </a:tc>
                <a:extLst>
                  <a:ext uri="{0D108BD9-81ED-4DB2-BD59-A6C34878D82A}">
                    <a16:rowId xmlns:a16="http://schemas.microsoft.com/office/drawing/2014/main" val="3947423558"/>
                  </a:ext>
                </a:extLst>
              </a:tr>
              <a:tr h="251570">
                <a:tc>
                  <a:txBody>
                    <a:bodyPr/>
                    <a:lstStyle/>
                    <a:p>
                      <a:pPr algn="ctr"/>
                      <a:endParaRPr lang="en-US" sz="1200" dirty="0"/>
                    </a:p>
                  </a:txBody>
                  <a:tcPr/>
                </a:tc>
                <a:tc>
                  <a:txBody>
                    <a:bodyPr/>
                    <a:lstStyle/>
                    <a:p>
                      <a:pPr algn="ctr"/>
                      <a:r>
                        <a:rPr lang="en-US" sz="1200" dirty="0"/>
                        <a:t>Virginia</a:t>
                      </a:r>
                    </a:p>
                  </a:txBody>
                  <a:tcPr/>
                </a:tc>
                <a:extLst>
                  <a:ext uri="{0D108BD9-81ED-4DB2-BD59-A6C34878D82A}">
                    <a16:rowId xmlns:a16="http://schemas.microsoft.com/office/drawing/2014/main" val="776728681"/>
                  </a:ext>
                </a:extLst>
              </a:tr>
              <a:tr h="251569">
                <a:tc>
                  <a:txBody>
                    <a:bodyPr/>
                    <a:lstStyle/>
                    <a:p>
                      <a:pPr algn="ctr"/>
                      <a:endParaRPr lang="en-US" sz="1200" dirty="0"/>
                    </a:p>
                  </a:txBody>
                  <a:tcPr/>
                </a:tc>
                <a:tc>
                  <a:txBody>
                    <a:bodyPr/>
                    <a:lstStyle/>
                    <a:p>
                      <a:pPr algn="ctr"/>
                      <a:r>
                        <a:rPr lang="en-US" sz="1200" dirty="0"/>
                        <a:t>Washington, D.C.</a:t>
                      </a:r>
                    </a:p>
                  </a:txBody>
                  <a:tcPr/>
                </a:tc>
                <a:extLst>
                  <a:ext uri="{0D108BD9-81ED-4DB2-BD59-A6C34878D82A}">
                    <a16:rowId xmlns:a16="http://schemas.microsoft.com/office/drawing/2014/main" val="1098028480"/>
                  </a:ext>
                </a:extLst>
              </a:tr>
            </a:tbl>
          </a:graphicData>
        </a:graphic>
      </p:graphicFrame>
      <p:graphicFrame>
        <p:nvGraphicFramePr>
          <p:cNvPr id="81" name="Table 80">
            <a:extLst>
              <a:ext uri="{FF2B5EF4-FFF2-40B4-BE49-F238E27FC236}">
                <a16:creationId xmlns:a16="http://schemas.microsoft.com/office/drawing/2014/main" id="{7E9CC65C-FF80-C7D4-32FA-F84857DD275C}"/>
              </a:ext>
            </a:extLst>
          </p:cNvPr>
          <p:cNvGraphicFramePr>
            <a:graphicFrameLocks noGrp="1"/>
          </p:cNvGraphicFramePr>
          <p:nvPr>
            <p:extLst>
              <p:ext uri="{D42A27DB-BD31-4B8C-83A1-F6EECF244321}">
                <p14:modId xmlns:p14="http://schemas.microsoft.com/office/powerpoint/2010/main" val="2926074642"/>
              </p:ext>
            </p:extLst>
          </p:nvPr>
        </p:nvGraphicFramePr>
        <p:xfrm>
          <a:off x="8717150" y="4984617"/>
          <a:ext cx="3458298" cy="548640"/>
        </p:xfrm>
        <a:graphic>
          <a:graphicData uri="http://schemas.openxmlformats.org/drawingml/2006/table">
            <a:tbl>
              <a:tblPr firstRow="1" bandRow="1">
                <a:tableStyleId>{5C22544A-7EE6-4342-B048-85BDC9FD1C3A}</a:tableStyleId>
              </a:tblPr>
              <a:tblGrid>
                <a:gridCol w="1717343">
                  <a:extLst>
                    <a:ext uri="{9D8B030D-6E8A-4147-A177-3AD203B41FA5}">
                      <a16:colId xmlns:a16="http://schemas.microsoft.com/office/drawing/2014/main" val="1232872985"/>
                    </a:ext>
                  </a:extLst>
                </a:gridCol>
                <a:gridCol w="1740955">
                  <a:extLst>
                    <a:ext uri="{9D8B030D-6E8A-4147-A177-3AD203B41FA5}">
                      <a16:colId xmlns:a16="http://schemas.microsoft.com/office/drawing/2014/main" val="1036726464"/>
                    </a:ext>
                  </a:extLst>
                </a:gridCol>
              </a:tblGrid>
              <a:tr h="246564">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673529712"/>
                  </a:ext>
                </a:extLst>
              </a:tr>
              <a:tr h="234906">
                <a:tc>
                  <a:txBody>
                    <a:bodyPr/>
                    <a:lstStyle/>
                    <a:p>
                      <a:pPr algn="ctr" rtl="0" fontAlgn="base"/>
                      <a:r>
                        <a:rPr lang="en-US" sz="1200">
                          <a:effectLst/>
                        </a:rPr>
                        <a:t>53910​</a:t>
                      </a:r>
                      <a:endParaRPr lang="en-US" sz="1200" b="0" i="0" dirty="0">
                        <a:solidFill>
                          <a:srgbClr val="000000"/>
                        </a:solidFill>
                        <a:effectLst/>
                      </a:endParaRPr>
                    </a:p>
                  </a:txBody>
                  <a:tcPr/>
                </a:tc>
                <a:tc>
                  <a:txBody>
                    <a:bodyPr/>
                    <a:lstStyle/>
                    <a:p>
                      <a:pPr algn="ctr" rtl="0" fontAlgn="base"/>
                      <a:r>
                        <a:rPr lang="en-US" sz="1200" dirty="0">
                          <a:effectLst/>
                        </a:rPr>
                        <a:t>3431​</a:t>
                      </a:r>
                      <a:endParaRPr lang="en-US" sz="1200" b="0" i="0" dirty="0">
                        <a:solidFill>
                          <a:srgbClr val="000000"/>
                        </a:solidFill>
                        <a:effectLst/>
                      </a:endParaRPr>
                    </a:p>
                  </a:txBody>
                  <a:tcPr/>
                </a:tc>
                <a:extLst>
                  <a:ext uri="{0D108BD9-81ED-4DB2-BD59-A6C34878D82A}">
                    <a16:rowId xmlns:a16="http://schemas.microsoft.com/office/drawing/2014/main" val="2785611723"/>
                  </a:ext>
                </a:extLst>
              </a:tr>
            </a:tbl>
          </a:graphicData>
        </a:graphic>
      </p:graphicFrame>
      <p:sp>
        <p:nvSpPr>
          <p:cNvPr id="83" name="TextBox 82">
            <a:extLst>
              <a:ext uri="{FF2B5EF4-FFF2-40B4-BE49-F238E27FC236}">
                <a16:creationId xmlns:a16="http://schemas.microsoft.com/office/drawing/2014/main" id="{B1A5ABE3-09CA-7FA5-A6A4-40ECED140C27}"/>
              </a:ext>
            </a:extLst>
          </p:cNvPr>
          <p:cNvSpPr txBox="1"/>
          <p:nvPr/>
        </p:nvSpPr>
        <p:spPr>
          <a:xfrm rot="10800000" flipV="1">
            <a:off x="8875569" y="5535998"/>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spTree>
    <p:extLst>
      <p:ext uri="{BB962C8B-B14F-4D97-AF65-F5344CB8AC3E}">
        <p14:creationId xmlns:p14="http://schemas.microsoft.com/office/powerpoint/2010/main" val="1548897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3</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46314" y="1220993"/>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Garfield Garner</a:t>
            </a:r>
            <a:endParaRPr lang="en-US" b="1" dirty="0"/>
          </a:p>
          <a:p>
            <a:r>
              <a:rPr lang="en-US" sz="2400" b="1" dirty="0">
                <a:cs typeface="Arial" panose="020B0604020202020204"/>
              </a:rPr>
              <a:t>Deputy Regional Director: Bill Kraus</a:t>
            </a:r>
          </a:p>
          <a:p>
            <a:r>
              <a:rPr lang="en-US" sz="2400" b="1" dirty="0">
                <a:cs typeface="Arial" panose="020B0604020202020204"/>
              </a:rPr>
              <a:t>Special Initiatives/Industries</a:t>
            </a:r>
          </a:p>
          <a:p>
            <a:pPr lvl="1"/>
            <a:r>
              <a:rPr lang="en-US" dirty="0">
                <a:cs typeface="Arial" panose="020B0604020202020204"/>
              </a:rPr>
              <a:t>Transportation</a:t>
            </a:r>
          </a:p>
          <a:p>
            <a:pPr lvl="1"/>
            <a:r>
              <a:rPr lang="en-US" dirty="0">
                <a:cs typeface="Arial" panose="020B0604020202020204"/>
              </a:rPr>
              <a:t>Agriculture</a:t>
            </a:r>
          </a:p>
          <a:p>
            <a:pPr lvl="1"/>
            <a:r>
              <a:rPr lang="en-US" dirty="0">
                <a:cs typeface="Arial" panose="020B0604020202020204"/>
              </a:rPr>
              <a:t>Minority Serving Institutions </a:t>
            </a:r>
          </a:p>
          <a:p>
            <a:pPr marL="0" indent="0">
              <a:buFont typeface="Arial" panose="020B0604020202020204" pitchFamily="34" charset="0"/>
              <a:buNone/>
            </a:pPr>
            <a:endParaRPr lang="en-US" sz="2400" dirty="0">
              <a:cs typeface="Arial" panose="020B0604020202020204"/>
            </a:endParaRPr>
          </a:p>
          <a:p>
            <a:pPr marL="0" indent="0">
              <a:buFont typeface="Arial" panose="020B0604020202020204" pitchFamily="34" charset="0"/>
              <a:buNone/>
            </a:pPr>
            <a:endParaRPr lang="en-US" sz="2400" dirty="0">
              <a:cs typeface="Arial" panose="020B0604020202020204"/>
            </a:endParaRPr>
          </a:p>
          <a:p>
            <a:endParaRPr lang="en-US" dirty="0">
              <a:cs typeface="Arial" panose="020B0604020202020204"/>
            </a:endParaRPr>
          </a:p>
        </p:txBody>
      </p:sp>
      <p:graphicFrame>
        <p:nvGraphicFramePr>
          <p:cNvPr id="80" name="Table 79">
            <a:extLst>
              <a:ext uri="{FF2B5EF4-FFF2-40B4-BE49-F238E27FC236}">
                <a16:creationId xmlns:a16="http://schemas.microsoft.com/office/drawing/2014/main" id="{8EED126B-BBFE-0CFC-3BFE-AB3E30542797}"/>
              </a:ext>
            </a:extLst>
          </p:cNvPr>
          <p:cNvGraphicFramePr>
            <a:graphicFrameLocks noGrp="1"/>
          </p:cNvGraphicFramePr>
          <p:nvPr>
            <p:extLst>
              <p:ext uri="{D42A27DB-BD31-4B8C-83A1-F6EECF244321}">
                <p14:modId xmlns:p14="http://schemas.microsoft.com/office/powerpoint/2010/main" val="4200523473"/>
              </p:ext>
            </p:extLst>
          </p:nvPr>
        </p:nvGraphicFramePr>
        <p:xfrm>
          <a:off x="8708316" y="3232492"/>
          <a:ext cx="3470968" cy="1645920"/>
        </p:xfrm>
        <a:graphic>
          <a:graphicData uri="http://schemas.openxmlformats.org/drawingml/2006/table">
            <a:tbl>
              <a:tblPr firstRow="1" bandRow="1">
                <a:tableStyleId>{5C22544A-7EE6-4342-B048-85BDC9FD1C3A}</a:tableStyleId>
              </a:tblPr>
              <a:tblGrid>
                <a:gridCol w="1752918">
                  <a:extLst>
                    <a:ext uri="{9D8B030D-6E8A-4147-A177-3AD203B41FA5}">
                      <a16:colId xmlns:a16="http://schemas.microsoft.com/office/drawing/2014/main" val="3633835903"/>
                    </a:ext>
                  </a:extLst>
                </a:gridCol>
                <a:gridCol w="1718050">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lvl="0" algn="ctr">
                        <a:buNone/>
                      </a:pPr>
                      <a:r>
                        <a:rPr lang="en-US" sz="1200" dirty="0"/>
                        <a:t>Georgia</a:t>
                      </a:r>
                    </a:p>
                  </a:txBody>
                  <a:tcPr/>
                </a:tc>
                <a:tc>
                  <a:txBody>
                    <a:bodyPr/>
                    <a:lstStyle/>
                    <a:p>
                      <a:pPr algn="ctr"/>
                      <a:r>
                        <a:rPr lang="en-US" sz="1200" dirty="0"/>
                        <a:t>Alabama</a:t>
                      </a:r>
                    </a:p>
                  </a:txBody>
                  <a:tcPr/>
                </a:tc>
                <a:extLst>
                  <a:ext uri="{0D108BD9-81ED-4DB2-BD59-A6C34878D82A}">
                    <a16:rowId xmlns:a16="http://schemas.microsoft.com/office/drawing/2014/main" val="1037127656"/>
                  </a:ext>
                </a:extLst>
              </a:tr>
              <a:tr h="251570">
                <a:tc>
                  <a:txBody>
                    <a:bodyPr/>
                    <a:lstStyle/>
                    <a:p>
                      <a:pPr algn="ctr"/>
                      <a:r>
                        <a:rPr lang="en-US" sz="1200" dirty="0"/>
                        <a:t>Mississippi</a:t>
                      </a:r>
                    </a:p>
                  </a:txBody>
                  <a:tcPr/>
                </a:tc>
                <a:tc>
                  <a:txBody>
                    <a:bodyPr/>
                    <a:lstStyle/>
                    <a:p>
                      <a:pPr algn="ctr"/>
                      <a:r>
                        <a:rPr lang="en-US" sz="1200" dirty="0"/>
                        <a:t>Florida</a:t>
                      </a:r>
                    </a:p>
                  </a:txBody>
                  <a:tcPr/>
                </a:tc>
                <a:extLst>
                  <a:ext uri="{0D108BD9-81ED-4DB2-BD59-A6C34878D82A}">
                    <a16:rowId xmlns:a16="http://schemas.microsoft.com/office/drawing/2014/main" val="2325157301"/>
                  </a:ext>
                </a:extLst>
              </a:tr>
              <a:tr h="251570">
                <a:tc>
                  <a:txBody>
                    <a:bodyPr/>
                    <a:lstStyle/>
                    <a:p>
                      <a:pPr algn="ctr"/>
                      <a:r>
                        <a:rPr lang="en-US" sz="1200" dirty="0"/>
                        <a:t>South Carolina</a:t>
                      </a:r>
                    </a:p>
                  </a:txBody>
                  <a:tcPr/>
                </a:tc>
                <a:tc>
                  <a:txBody>
                    <a:bodyPr/>
                    <a:lstStyle/>
                    <a:p>
                      <a:pPr algn="ctr"/>
                      <a:r>
                        <a:rPr lang="en-US" sz="1200" dirty="0"/>
                        <a:t>Kentucy</a:t>
                      </a:r>
                    </a:p>
                  </a:txBody>
                  <a:tcPr/>
                </a:tc>
                <a:extLst>
                  <a:ext uri="{0D108BD9-81ED-4DB2-BD59-A6C34878D82A}">
                    <a16:rowId xmlns:a16="http://schemas.microsoft.com/office/drawing/2014/main" val="3947423558"/>
                  </a:ext>
                </a:extLst>
              </a:tr>
              <a:tr h="251570">
                <a:tc>
                  <a:txBody>
                    <a:bodyPr/>
                    <a:lstStyle/>
                    <a:p>
                      <a:pPr algn="ctr"/>
                      <a:endParaRPr lang="en-US" sz="1200" dirty="0"/>
                    </a:p>
                  </a:txBody>
                  <a:tcPr/>
                </a:tc>
                <a:tc>
                  <a:txBody>
                    <a:bodyPr/>
                    <a:lstStyle/>
                    <a:p>
                      <a:pPr algn="ctr"/>
                      <a:r>
                        <a:rPr lang="en-US" sz="1200" dirty="0"/>
                        <a:t>North Carolina</a:t>
                      </a:r>
                    </a:p>
                  </a:txBody>
                  <a:tcPr/>
                </a:tc>
                <a:extLst>
                  <a:ext uri="{0D108BD9-81ED-4DB2-BD59-A6C34878D82A}">
                    <a16:rowId xmlns:a16="http://schemas.microsoft.com/office/drawing/2014/main" val="776728681"/>
                  </a:ext>
                </a:extLst>
              </a:tr>
              <a:tr h="251570">
                <a:tc>
                  <a:txBody>
                    <a:bodyPr/>
                    <a:lstStyle/>
                    <a:p>
                      <a:pPr algn="ctr"/>
                      <a:endParaRPr lang="en-US" sz="1200" dirty="0"/>
                    </a:p>
                  </a:txBody>
                  <a:tcPr/>
                </a:tc>
                <a:tc>
                  <a:txBody>
                    <a:bodyPr/>
                    <a:lstStyle/>
                    <a:p>
                      <a:pPr algn="ctr"/>
                      <a:r>
                        <a:rPr lang="en-US" sz="1200" dirty="0"/>
                        <a:t>Tennessee</a:t>
                      </a:r>
                    </a:p>
                  </a:txBody>
                  <a:tcPr/>
                </a:tc>
                <a:extLst>
                  <a:ext uri="{0D108BD9-81ED-4DB2-BD59-A6C34878D82A}">
                    <a16:rowId xmlns:a16="http://schemas.microsoft.com/office/drawing/2014/main" val="1098028480"/>
                  </a:ext>
                </a:extLst>
              </a:tr>
            </a:tbl>
          </a:graphicData>
        </a:graphic>
      </p:graphicFrame>
      <p:sp>
        <p:nvSpPr>
          <p:cNvPr id="81" name="TextBox 80">
            <a:extLst>
              <a:ext uri="{FF2B5EF4-FFF2-40B4-BE49-F238E27FC236}">
                <a16:creationId xmlns:a16="http://schemas.microsoft.com/office/drawing/2014/main" id="{7AE65E35-1C86-B2E1-5AB1-1349DE1E943D}"/>
              </a:ext>
            </a:extLst>
          </p:cNvPr>
          <p:cNvSpPr txBox="1"/>
          <p:nvPr/>
        </p:nvSpPr>
        <p:spPr>
          <a:xfrm rot="10800000" flipV="1">
            <a:off x="8716346" y="5467759"/>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graphicFrame>
        <p:nvGraphicFramePr>
          <p:cNvPr id="83" name="Table 82">
            <a:extLst>
              <a:ext uri="{FF2B5EF4-FFF2-40B4-BE49-F238E27FC236}">
                <a16:creationId xmlns:a16="http://schemas.microsoft.com/office/drawing/2014/main" id="{DF04DCEC-0125-869A-39C3-A0C8E8A28047}"/>
              </a:ext>
            </a:extLst>
          </p:cNvPr>
          <p:cNvGraphicFramePr>
            <a:graphicFrameLocks noGrp="1"/>
          </p:cNvGraphicFramePr>
          <p:nvPr>
            <p:extLst>
              <p:ext uri="{D42A27DB-BD31-4B8C-83A1-F6EECF244321}">
                <p14:modId xmlns:p14="http://schemas.microsoft.com/office/powerpoint/2010/main" val="879202918"/>
              </p:ext>
            </p:extLst>
          </p:nvPr>
        </p:nvGraphicFramePr>
        <p:xfrm>
          <a:off x="8705777" y="4882259"/>
          <a:ext cx="3503794" cy="548640"/>
        </p:xfrm>
        <a:graphic>
          <a:graphicData uri="http://schemas.openxmlformats.org/drawingml/2006/table">
            <a:tbl>
              <a:tblPr firstRow="1" bandRow="1">
                <a:tableStyleId>{5C22544A-7EE6-4342-B048-85BDC9FD1C3A}</a:tableStyleId>
              </a:tblPr>
              <a:tblGrid>
                <a:gridCol w="1762835">
                  <a:extLst>
                    <a:ext uri="{9D8B030D-6E8A-4147-A177-3AD203B41FA5}">
                      <a16:colId xmlns:a16="http://schemas.microsoft.com/office/drawing/2014/main" val="138584114"/>
                    </a:ext>
                  </a:extLst>
                </a:gridCol>
                <a:gridCol w="1740959">
                  <a:extLst>
                    <a:ext uri="{9D8B030D-6E8A-4147-A177-3AD203B41FA5}">
                      <a16:colId xmlns:a16="http://schemas.microsoft.com/office/drawing/2014/main" val="426688384"/>
                    </a:ext>
                  </a:extLst>
                </a:gridCol>
              </a:tblGrid>
              <a:tr h="257165">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2399515218"/>
                  </a:ext>
                </a:extLst>
              </a:tr>
              <a:tr h="234906">
                <a:tc>
                  <a:txBody>
                    <a:bodyPr/>
                    <a:lstStyle/>
                    <a:p>
                      <a:pPr algn="ctr" rtl="0" fontAlgn="base"/>
                      <a:r>
                        <a:rPr lang="en-US" sz="1200" dirty="0">
                          <a:effectLst/>
                        </a:rPr>
                        <a:t>58051​</a:t>
                      </a:r>
                      <a:endParaRPr lang="en-US" sz="1200" b="0" i="0" dirty="0">
                        <a:solidFill>
                          <a:srgbClr val="000000"/>
                        </a:solidFill>
                        <a:effectLst/>
                      </a:endParaRPr>
                    </a:p>
                  </a:txBody>
                  <a:tcPr/>
                </a:tc>
                <a:tc>
                  <a:txBody>
                    <a:bodyPr/>
                    <a:lstStyle/>
                    <a:p>
                      <a:pPr algn="ctr" rtl="0" fontAlgn="base"/>
                      <a:r>
                        <a:rPr lang="en-US" sz="1200" dirty="0">
                          <a:effectLst/>
                        </a:rPr>
                        <a:t>3412​</a:t>
                      </a:r>
                      <a:endParaRPr lang="en-US" sz="1200" b="0" i="0" dirty="0">
                        <a:solidFill>
                          <a:srgbClr val="000000"/>
                        </a:solidFill>
                        <a:effectLst/>
                      </a:endParaRPr>
                    </a:p>
                  </a:txBody>
                  <a:tcPr/>
                </a:tc>
                <a:extLst>
                  <a:ext uri="{0D108BD9-81ED-4DB2-BD59-A6C34878D82A}">
                    <a16:rowId xmlns:a16="http://schemas.microsoft.com/office/drawing/2014/main" val="2242884304"/>
                  </a:ext>
                </a:extLst>
              </a:tr>
            </a:tbl>
          </a:graphicData>
        </a:graphic>
      </p:graphicFrame>
    </p:spTree>
    <p:extLst>
      <p:ext uri="{BB962C8B-B14F-4D97-AF65-F5344CB8AC3E}">
        <p14:creationId xmlns:p14="http://schemas.microsoft.com/office/powerpoint/2010/main" val="3235894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4</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46314" y="1140311"/>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Dudley Light</a:t>
            </a:r>
            <a:endParaRPr lang="en-US" b="1" dirty="0"/>
          </a:p>
          <a:p>
            <a:r>
              <a:rPr lang="en-US" sz="2400" b="1" dirty="0">
                <a:cs typeface="Arial" panose="020B0604020202020204"/>
              </a:rPr>
              <a:t>Deputy Regional Director: Troy Johnson</a:t>
            </a:r>
          </a:p>
          <a:p>
            <a:r>
              <a:rPr lang="en-US" sz="2400" b="1" dirty="0">
                <a:cs typeface="Arial" panose="020B0604020202020204"/>
              </a:rPr>
              <a:t>Special Initiatives/Industries</a:t>
            </a:r>
          </a:p>
          <a:p>
            <a:pPr lvl="1"/>
            <a:r>
              <a:rPr lang="en-US" dirty="0">
                <a:cs typeface="Arial" panose="020B0604020202020204"/>
              </a:rPr>
              <a:t>Energy\Construction</a:t>
            </a:r>
            <a:endParaRPr lang="en-US" dirty="0"/>
          </a:p>
          <a:p>
            <a:pPr lvl="1"/>
            <a:r>
              <a:rPr lang="en-US" dirty="0">
                <a:cs typeface="Arial" panose="020B0604020202020204"/>
              </a:rPr>
              <a:t>Minority Serving Institutions</a:t>
            </a:r>
          </a:p>
          <a:p>
            <a:pPr lvl="1"/>
            <a:r>
              <a:rPr lang="en-US" dirty="0">
                <a:cs typeface="Arial" panose="020B0604020202020204"/>
              </a:rPr>
              <a:t>Tribal Nations</a:t>
            </a:r>
          </a:p>
          <a:p>
            <a:pPr lvl="1"/>
            <a:endParaRPr lang="en-US" sz="2400" dirty="0">
              <a:cs typeface="Arial" panose="020B0604020202020204"/>
            </a:endParaRPr>
          </a:p>
          <a:p>
            <a:pPr marL="457200" lvl="1" indent="0">
              <a:buNone/>
            </a:pPr>
            <a:endParaRPr lang="en-US" sz="2400" dirty="0">
              <a:cs typeface="Arial" panose="020B0604020202020204"/>
            </a:endParaRPr>
          </a:p>
          <a:p>
            <a:pPr marL="0" indent="0">
              <a:buNone/>
            </a:pPr>
            <a:endParaRPr lang="en-US" sz="2400" dirty="0">
              <a:cs typeface="Arial" panose="020B0604020202020204"/>
            </a:endParaRPr>
          </a:p>
          <a:p>
            <a:pPr marL="0" indent="0">
              <a:buNone/>
            </a:pPr>
            <a:endParaRPr lang="en-US" sz="2400" dirty="0">
              <a:cs typeface="Arial" panose="020B0604020202020204"/>
            </a:endParaRPr>
          </a:p>
          <a:p>
            <a:endParaRPr lang="en-US" dirty="0">
              <a:cs typeface="Arial" panose="020B0604020202020204"/>
            </a:endParaRPr>
          </a:p>
        </p:txBody>
      </p:sp>
      <p:graphicFrame>
        <p:nvGraphicFramePr>
          <p:cNvPr id="80" name="Table 79">
            <a:extLst>
              <a:ext uri="{FF2B5EF4-FFF2-40B4-BE49-F238E27FC236}">
                <a16:creationId xmlns:a16="http://schemas.microsoft.com/office/drawing/2014/main" id="{54FDED62-1574-3AA9-1DC9-4616CA043818}"/>
              </a:ext>
            </a:extLst>
          </p:cNvPr>
          <p:cNvGraphicFramePr>
            <a:graphicFrameLocks noGrp="1"/>
          </p:cNvGraphicFramePr>
          <p:nvPr>
            <p:extLst>
              <p:ext uri="{D42A27DB-BD31-4B8C-83A1-F6EECF244321}">
                <p14:modId xmlns:p14="http://schemas.microsoft.com/office/powerpoint/2010/main" val="3581301014"/>
              </p:ext>
            </p:extLst>
          </p:nvPr>
        </p:nvGraphicFramePr>
        <p:xfrm>
          <a:off x="8726245" y="3151810"/>
          <a:ext cx="3470968" cy="2551567"/>
        </p:xfrm>
        <a:graphic>
          <a:graphicData uri="http://schemas.openxmlformats.org/drawingml/2006/table">
            <a:tbl>
              <a:tblPr firstRow="1" bandRow="1">
                <a:tableStyleId>{5C22544A-7EE6-4342-B048-85BDC9FD1C3A}</a:tableStyleId>
              </a:tblPr>
              <a:tblGrid>
                <a:gridCol w="1752918">
                  <a:extLst>
                    <a:ext uri="{9D8B030D-6E8A-4147-A177-3AD203B41FA5}">
                      <a16:colId xmlns:a16="http://schemas.microsoft.com/office/drawing/2014/main" val="3633835903"/>
                    </a:ext>
                  </a:extLst>
                </a:gridCol>
                <a:gridCol w="1718050">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algn="ctr"/>
                      <a:r>
                        <a:rPr lang="en-US" sz="1200" dirty="0"/>
                        <a:t>Arkansas</a:t>
                      </a:r>
                    </a:p>
                  </a:txBody>
                  <a:tcPr/>
                </a:tc>
                <a:tc>
                  <a:txBody>
                    <a:bodyPr/>
                    <a:lstStyle/>
                    <a:p>
                      <a:pPr algn="ctr"/>
                      <a:r>
                        <a:rPr lang="en-US" sz="1200" dirty="0"/>
                        <a:t>Louisiana</a:t>
                      </a:r>
                    </a:p>
                  </a:txBody>
                  <a:tcPr/>
                </a:tc>
                <a:extLst>
                  <a:ext uri="{0D108BD9-81ED-4DB2-BD59-A6C34878D82A}">
                    <a16:rowId xmlns:a16="http://schemas.microsoft.com/office/drawing/2014/main" val="1037127656"/>
                  </a:ext>
                </a:extLst>
              </a:tr>
              <a:tr h="251570">
                <a:tc>
                  <a:txBody>
                    <a:bodyPr/>
                    <a:lstStyle/>
                    <a:p>
                      <a:pPr lvl="0" algn="ctr">
                        <a:lnSpc>
                          <a:spcPct val="100000"/>
                        </a:lnSpc>
                        <a:spcBef>
                          <a:spcPts val="0"/>
                        </a:spcBef>
                        <a:spcAft>
                          <a:spcPts val="0"/>
                        </a:spcAft>
                        <a:buNone/>
                      </a:pPr>
                      <a:r>
                        <a:rPr lang="en-US" sz="1200" b="0" i="0" u="none" strike="noStrike" noProof="0" dirty="0">
                          <a:latin typeface="Arial"/>
                        </a:rPr>
                        <a:t>Colorado*</a:t>
                      </a:r>
                    </a:p>
                  </a:txBody>
                  <a:tcPr/>
                </a:tc>
                <a:tc>
                  <a:txBody>
                    <a:bodyPr/>
                    <a:lstStyle/>
                    <a:p>
                      <a:pPr algn="ctr"/>
                      <a:r>
                        <a:rPr lang="en-US" sz="1200" dirty="0"/>
                        <a:t>Montana</a:t>
                      </a:r>
                    </a:p>
                  </a:txBody>
                  <a:tcPr/>
                </a:tc>
                <a:extLst>
                  <a:ext uri="{0D108BD9-81ED-4DB2-BD59-A6C34878D82A}">
                    <a16:rowId xmlns:a16="http://schemas.microsoft.com/office/drawing/2014/main" val="2325157301"/>
                  </a:ext>
                </a:extLst>
              </a:tr>
              <a:tr h="251570">
                <a:tc>
                  <a:txBody>
                    <a:bodyPr/>
                    <a:lstStyle/>
                    <a:p>
                      <a:pPr lvl="0" algn="ctr">
                        <a:buNone/>
                      </a:pPr>
                      <a:r>
                        <a:rPr lang="en-US" sz="1200" dirty="0"/>
                        <a:t>Oklahoma</a:t>
                      </a:r>
                      <a:endParaRPr lang="en-US"/>
                    </a:p>
                  </a:txBody>
                  <a:tcPr/>
                </a:tc>
                <a:tc>
                  <a:txBody>
                    <a:bodyPr/>
                    <a:lstStyle/>
                    <a:p>
                      <a:pPr algn="ctr"/>
                      <a:r>
                        <a:rPr lang="en-US" sz="1200" dirty="0"/>
                        <a:t>New Mexico</a:t>
                      </a:r>
                    </a:p>
                  </a:txBody>
                  <a:tcPr/>
                </a:tc>
                <a:extLst>
                  <a:ext uri="{0D108BD9-81ED-4DB2-BD59-A6C34878D82A}">
                    <a16:rowId xmlns:a16="http://schemas.microsoft.com/office/drawing/2014/main" val="3947423558"/>
                  </a:ext>
                </a:extLst>
              </a:tr>
              <a:tr h="251570">
                <a:tc>
                  <a:txBody>
                    <a:bodyPr/>
                    <a:lstStyle/>
                    <a:p>
                      <a:pPr lvl="0" algn="ctr">
                        <a:buNone/>
                      </a:pPr>
                      <a:r>
                        <a:rPr lang="en-US" sz="1200" dirty="0"/>
                        <a:t>Texas</a:t>
                      </a:r>
                      <a:endParaRPr lang="en-US"/>
                    </a:p>
                  </a:txBody>
                  <a:tcPr/>
                </a:tc>
                <a:tc>
                  <a:txBody>
                    <a:bodyPr/>
                    <a:lstStyle/>
                    <a:p>
                      <a:pPr algn="ctr"/>
                      <a:endParaRPr lang="en-US" sz="1200" dirty="0"/>
                    </a:p>
                  </a:txBody>
                  <a:tcPr/>
                </a:tc>
                <a:extLst>
                  <a:ext uri="{0D108BD9-81ED-4DB2-BD59-A6C34878D82A}">
                    <a16:rowId xmlns:a16="http://schemas.microsoft.com/office/drawing/2014/main" val="776728681"/>
                  </a:ext>
                </a:extLst>
              </a:tr>
              <a:tr h="251570">
                <a:tc>
                  <a:txBody>
                    <a:bodyPr/>
                    <a:lstStyle/>
                    <a:p>
                      <a:pPr lvl="0" algn="ctr">
                        <a:buNone/>
                      </a:pPr>
                      <a:r>
                        <a:rPr lang="en-US" sz="1200" dirty="0"/>
                        <a:t>Wyoming</a:t>
                      </a:r>
                      <a:endParaRPr lang="en-US"/>
                    </a:p>
                  </a:txBody>
                  <a:tcPr/>
                </a:tc>
                <a:tc>
                  <a:txBody>
                    <a:bodyPr/>
                    <a:lstStyle/>
                    <a:p>
                      <a:pPr algn="ctr"/>
                      <a:endParaRPr lang="en-US" sz="1200" dirty="0"/>
                    </a:p>
                  </a:txBody>
                  <a:tcPr/>
                </a:tc>
                <a:extLst>
                  <a:ext uri="{0D108BD9-81ED-4DB2-BD59-A6C34878D82A}">
                    <a16:rowId xmlns:a16="http://schemas.microsoft.com/office/drawing/2014/main" val="1098028480"/>
                  </a:ext>
                </a:extLst>
              </a:tr>
              <a:tr h="301883">
                <a:tc>
                  <a:txBody>
                    <a:bodyPr/>
                    <a:lstStyle/>
                    <a:p>
                      <a:pPr lvl="0" algn="ctr">
                        <a:buNone/>
                      </a:pPr>
                      <a:r>
                        <a:rPr lang="en-US" sz="1200" b="0" i="0" u="none" strike="noStrike" noProof="0" dirty="0">
                          <a:latin typeface="Arial"/>
                        </a:rPr>
                        <a:t>North Dakota</a:t>
                      </a:r>
                      <a:endParaRPr lang="en-US"/>
                    </a:p>
                  </a:txBody>
                  <a:tcPr/>
                </a:tc>
                <a:tc>
                  <a:txBody>
                    <a:bodyPr/>
                    <a:lstStyle/>
                    <a:p>
                      <a:pPr algn="ctr"/>
                      <a:endParaRPr lang="en-US" sz="1200" dirty="0"/>
                    </a:p>
                  </a:txBody>
                  <a:tcPr/>
                </a:tc>
                <a:extLst>
                  <a:ext uri="{0D108BD9-81ED-4DB2-BD59-A6C34878D82A}">
                    <a16:rowId xmlns:a16="http://schemas.microsoft.com/office/drawing/2014/main" val="4050462418"/>
                  </a:ext>
                </a:extLst>
              </a:tr>
              <a:tr h="301882">
                <a:tc>
                  <a:txBody>
                    <a:bodyPr/>
                    <a:lstStyle/>
                    <a:p>
                      <a:pPr lvl="0" algn="ctr">
                        <a:buNone/>
                      </a:pPr>
                      <a:r>
                        <a:rPr lang="en-US" sz="1200" dirty="0"/>
                        <a:t>South Dakota</a:t>
                      </a:r>
                      <a:endParaRPr lang="en-US"/>
                    </a:p>
                  </a:txBody>
                  <a:tcPr/>
                </a:tc>
                <a:tc>
                  <a:txBody>
                    <a:bodyPr/>
                    <a:lstStyle/>
                    <a:p>
                      <a:pPr lvl="0" algn="ctr">
                        <a:buNone/>
                      </a:pPr>
                      <a:endParaRPr lang="en-US" sz="1200" dirty="0"/>
                    </a:p>
                  </a:txBody>
                  <a:tcPr/>
                </a:tc>
                <a:extLst>
                  <a:ext uri="{0D108BD9-81ED-4DB2-BD59-A6C34878D82A}">
                    <a16:rowId xmlns:a16="http://schemas.microsoft.com/office/drawing/2014/main" val="503377434"/>
                  </a:ext>
                </a:extLst>
              </a:tr>
              <a:tr h="301882">
                <a:tc>
                  <a:txBody>
                    <a:bodyPr/>
                    <a:lstStyle/>
                    <a:p>
                      <a:pPr lvl="0" algn="ctr">
                        <a:buNone/>
                      </a:pPr>
                      <a:r>
                        <a:rPr lang="en-US" sz="1200" dirty="0"/>
                        <a:t>Utah</a:t>
                      </a:r>
                      <a:endParaRPr lang="en-US"/>
                    </a:p>
                  </a:txBody>
                  <a:tcPr/>
                </a:tc>
                <a:tc>
                  <a:txBody>
                    <a:bodyPr/>
                    <a:lstStyle/>
                    <a:p>
                      <a:pPr lvl="0" algn="ctr">
                        <a:buNone/>
                      </a:pPr>
                      <a:endParaRPr lang="en-US" sz="1200" dirty="0"/>
                    </a:p>
                  </a:txBody>
                  <a:tcPr/>
                </a:tc>
                <a:extLst>
                  <a:ext uri="{0D108BD9-81ED-4DB2-BD59-A6C34878D82A}">
                    <a16:rowId xmlns:a16="http://schemas.microsoft.com/office/drawing/2014/main" val="3521237684"/>
                  </a:ext>
                </a:extLst>
              </a:tr>
            </a:tbl>
          </a:graphicData>
        </a:graphic>
      </p:graphicFrame>
      <p:graphicFrame>
        <p:nvGraphicFramePr>
          <p:cNvPr id="81" name="Table 80">
            <a:extLst>
              <a:ext uri="{FF2B5EF4-FFF2-40B4-BE49-F238E27FC236}">
                <a16:creationId xmlns:a16="http://schemas.microsoft.com/office/drawing/2014/main" id="{17DA3CE3-AC5F-9762-8287-40BB07030D1D}"/>
              </a:ext>
            </a:extLst>
          </p:cNvPr>
          <p:cNvGraphicFramePr>
            <a:graphicFrameLocks noGrp="1"/>
          </p:cNvGraphicFramePr>
          <p:nvPr>
            <p:extLst>
              <p:ext uri="{D42A27DB-BD31-4B8C-83A1-F6EECF244321}">
                <p14:modId xmlns:p14="http://schemas.microsoft.com/office/powerpoint/2010/main" val="3220079591"/>
              </p:ext>
            </p:extLst>
          </p:nvPr>
        </p:nvGraphicFramePr>
        <p:xfrm>
          <a:off x="8739896" y="5689752"/>
          <a:ext cx="3458299" cy="548640"/>
        </p:xfrm>
        <a:graphic>
          <a:graphicData uri="http://schemas.openxmlformats.org/drawingml/2006/table">
            <a:tbl>
              <a:tblPr firstRow="1" bandRow="1">
                <a:tableStyleId>{5C22544A-7EE6-4342-B048-85BDC9FD1C3A}</a:tableStyleId>
              </a:tblPr>
              <a:tblGrid>
                <a:gridCol w="1774209">
                  <a:extLst>
                    <a:ext uri="{9D8B030D-6E8A-4147-A177-3AD203B41FA5}">
                      <a16:colId xmlns:a16="http://schemas.microsoft.com/office/drawing/2014/main" val="2388691880"/>
                    </a:ext>
                  </a:extLst>
                </a:gridCol>
                <a:gridCol w="1684090">
                  <a:extLst>
                    <a:ext uri="{9D8B030D-6E8A-4147-A177-3AD203B41FA5}">
                      <a16:colId xmlns:a16="http://schemas.microsoft.com/office/drawing/2014/main" val="2596612885"/>
                    </a:ext>
                  </a:extLst>
                </a:gridCol>
              </a:tblGrid>
              <a:tr h="257165">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964016982"/>
                  </a:ext>
                </a:extLst>
              </a:tr>
              <a:tr h="234906">
                <a:tc>
                  <a:txBody>
                    <a:bodyPr/>
                    <a:lstStyle/>
                    <a:p>
                      <a:pPr algn="ctr" rtl="0" fontAlgn="base"/>
                      <a:r>
                        <a:rPr lang="en-US" sz="1200" dirty="0">
                          <a:effectLst/>
                        </a:rPr>
                        <a:t>55563​</a:t>
                      </a:r>
                      <a:endParaRPr lang="en-US" sz="1200" b="0" i="0" dirty="0">
                        <a:solidFill>
                          <a:srgbClr val="000000"/>
                        </a:solidFill>
                        <a:effectLst/>
                      </a:endParaRPr>
                    </a:p>
                  </a:txBody>
                  <a:tcPr/>
                </a:tc>
                <a:tc>
                  <a:txBody>
                    <a:bodyPr/>
                    <a:lstStyle/>
                    <a:p>
                      <a:pPr algn="ctr" rtl="0" fontAlgn="base"/>
                      <a:r>
                        <a:rPr lang="en-US" sz="1200" dirty="0">
                          <a:effectLst/>
                        </a:rPr>
                        <a:t>2983​</a:t>
                      </a:r>
                      <a:endParaRPr lang="en-US" sz="1200" b="0" i="0" dirty="0">
                        <a:solidFill>
                          <a:srgbClr val="000000"/>
                        </a:solidFill>
                        <a:effectLst/>
                      </a:endParaRPr>
                    </a:p>
                  </a:txBody>
                  <a:tcPr/>
                </a:tc>
                <a:extLst>
                  <a:ext uri="{0D108BD9-81ED-4DB2-BD59-A6C34878D82A}">
                    <a16:rowId xmlns:a16="http://schemas.microsoft.com/office/drawing/2014/main" val="852700390"/>
                  </a:ext>
                </a:extLst>
              </a:tr>
            </a:tbl>
          </a:graphicData>
        </a:graphic>
      </p:graphicFrame>
      <p:sp>
        <p:nvSpPr>
          <p:cNvPr id="82" name="TextBox 81">
            <a:extLst>
              <a:ext uri="{FF2B5EF4-FFF2-40B4-BE49-F238E27FC236}">
                <a16:creationId xmlns:a16="http://schemas.microsoft.com/office/drawing/2014/main" id="{E51D6149-9F50-03DE-C0F1-BCF4F0883F43}"/>
              </a:ext>
            </a:extLst>
          </p:cNvPr>
          <p:cNvSpPr txBox="1"/>
          <p:nvPr/>
        </p:nvSpPr>
        <p:spPr>
          <a:xfrm rot="10800000" flipV="1">
            <a:off x="8295005" y="6292512"/>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spTree>
    <p:extLst>
      <p:ext uri="{BB962C8B-B14F-4D97-AF65-F5344CB8AC3E}">
        <p14:creationId xmlns:p14="http://schemas.microsoft.com/office/powerpoint/2010/main" val="1411280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5</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01490" y="1203064"/>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Dean Guido</a:t>
            </a:r>
            <a:endParaRPr lang="en-US" b="1" dirty="0"/>
          </a:p>
          <a:p>
            <a:r>
              <a:rPr lang="en-US" sz="2400" b="1" dirty="0">
                <a:cs typeface="Arial" panose="020B0604020202020204"/>
              </a:rPr>
              <a:t>Deputy Regional Director: Carmela West</a:t>
            </a:r>
          </a:p>
          <a:p>
            <a:r>
              <a:rPr lang="en-US" sz="2400" b="1" dirty="0">
                <a:cs typeface="Arial" panose="020B0604020202020204"/>
              </a:rPr>
              <a:t>Special Initiatives/Industries</a:t>
            </a:r>
          </a:p>
          <a:p>
            <a:pPr lvl="1"/>
            <a:r>
              <a:rPr lang="en-US" dirty="0">
                <a:cs typeface="Arial" panose="020B0604020202020204"/>
              </a:rPr>
              <a:t>Advanced Manufacturing</a:t>
            </a:r>
          </a:p>
          <a:p>
            <a:pPr lvl="1"/>
            <a:r>
              <a:rPr lang="en-US" dirty="0">
                <a:cs typeface="Arial" panose="020B0604020202020204"/>
              </a:rPr>
              <a:t>Financial Services Industry</a:t>
            </a:r>
          </a:p>
          <a:p>
            <a:pPr lvl="1"/>
            <a:endParaRPr lang="en-US" dirty="0">
              <a:cs typeface="Arial" panose="020B0604020202020204"/>
            </a:endParaRPr>
          </a:p>
          <a:p>
            <a:pPr marL="0" indent="0">
              <a:buFont typeface="Arial" panose="020B0604020202020204" pitchFamily="34" charset="0"/>
              <a:buNone/>
            </a:pPr>
            <a:endParaRPr lang="en-US" sz="2400" dirty="0">
              <a:cs typeface="Arial" panose="020B0604020202020204"/>
            </a:endParaRPr>
          </a:p>
          <a:p>
            <a:pPr marL="0" indent="0">
              <a:buFont typeface="Arial" panose="020B0604020202020204" pitchFamily="34" charset="0"/>
              <a:buNone/>
            </a:pPr>
            <a:endParaRPr lang="en-US" sz="2400" dirty="0">
              <a:cs typeface="Arial" panose="020B0604020202020204"/>
            </a:endParaRPr>
          </a:p>
          <a:p>
            <a:endParaRPr lang="en-US" dirty="0">
              <a:cs typeface="Arial" panose="020B0604020202020204"/>
            </a:endParaRPr>
          </a:p>
        </p:txBody>
      </p:sp>
      <p:graphicFrame>
        <p:nvGraphicFramePr>
          <p:cNvPr id="80" name="Table 79">
            <a:extLst>
              <a:ext uri="{FF2B5EF4-FFF2-40B4-BE49-F238E27FC236}">
                <a16:creationId xmlns:a16="http://schemas.microsoft.com/office/drawing/2014/main" id="{69DF50D6-00AB-D6AB-FEA9-77781A4F57B0}"/>
              </a:ext>
            </a:extLst>
          </p:cNvPr>
          <p:cNvGraphicFramePr>
            <a:graphicFrameLocks noGrp="1"/>
          </p:cNvGraphicFramePr>
          <p:nvPr>
            <p:extLst>
              <p:ext uri="{D42A27DB-BD31-4B8C-83A1-F6EECF244321}">
                <p14:modId xmlns:p14="http://schemas.microsoft.com/office/powerpoint/2010/main" val="1367226505"/>
              </p:ext>
            </p:extLst>
          </p:nvPr>
        </p:nvGraphicFramePr>
        <p:xfrm>
          <a:off x="8609703" y="3178705"/>
          <a:ext cx="3470968" cy="1947803"/>
        </p:xfrm>
        <a:graphic>
          <a:graphicData uri="http://schemas.openxmlformats.org/drawingml/2006/table">
            <a:tbl>
              <a:tblPr firstRow="1" bandRow="1">
                <a:tableStyleId>{5C22544A-7EE6-4342-B048-85BDC9FD1C3A}</a:tableStyleId>
              </a:tblPr>
              <a:tblGrid>
                <a:gridCol w="1752918">
                  <a:extLst>
                    <a:ext uri="{9D8B030D-6E8A-4147-A177-3AD203B41FA5}">
                      <a16:colId xmlns:a16="http://schemas.microsoft.com/office/drawing/2014/main" val="3633835903"/>
                    </a:ext>
                  </a:extLst>
                </a:gridCol>
                <a:gridCol w="1718050">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algn="ctr"/>
                      <a:r>
                        <a:rPr lang="en-US" sz="1200" dirty="0"/>
                        <a:t>Iowa*</a:t>
                      </a:r>
                    </a:p>
                  </a:txBody>
                  <a:tcPr/>
                </a:tc>
                <a:tc>
                  <a:txBody>
                    <a:bodyPr/>
                    <a:lstStyle/>
                    <a:p>
                      <a:pPr algn="ctr"/>
                      <a:r>
                        <a:rPr lang="en-US" sz="1200" dirty="0"/>
                        <a:t>Kansas</a:t>
                      </a:r>
                    </a:p>
                  </a:txBody>
                  <a:tcPr/>
                </a:tc>
                <a:extLst>
                  <a:ext uri="{0D108BD9-81ED-4DB2-BD59-A6C34878D82A}">
                    <a16:rowId xmlns:a16="http://schemas.microsoft.com/office/drawing/2014/main" val="1037127656"/>
                  </a:ext>
                </a:extLst>
              </a:tr>
              <a:tr h="251570">
                <a:tc>
                  <a:txBody>
                    <a:bodyPr/>
                    <a:lstStyle/>
                    <a:p>
                      <a:pPr algn="ctr"/>
                      <a:r>
                        <a:rPr lang="en-US" sz="1200" dirty="0"/>
                        <a:t>Illinois</a:t>
                      </a:r>
                    </a:p>
                  </a:txBody>
                  <a:tcPr/>
                </a:tc>
                <a:tc>
                  <a:txBody>
                    <a:bodyPr/>
                    <a:lstStyle/>
                    <a:p>
                      <a:pPr algn="ctr"/>
                      <a:r>
                        <a:rPr lang="en-US" sz="1200" dirty="0"/>
                        <a:t>Minnesota</a:t>
                      </a:r>
                    </a:p>
                  </a:txBody>
                  <a:tcPr/>
                </a:tc>
                <a:extLst>
                  <a:ext uri="{0D108BD9-81ED-4DB2-BD59-A6C34878D82A}">
                    <a16:rowId xmlns:a16="http://schemas.microsoft.com/office/drawing/2014/main" val="2325157301"/>
                  </a:ext>
                </a:extLst>
              </a:tr>
              <a:tr h="251570">
                <a:tc>
                  <a:txBody>
                    <a:bodyPr/>
                    <a:lstStyle/>
                    <a:p>
                      <a:pPr algn="ctr"/>
                      <a:r>
                        <a:rPr lang="en-US" sz="1200" dirty="0"/>
                        <a:t>Indiana</a:t>
                      </a:r>
                    </a:p>
                  </a:txBody>
                  <a:tcPr/>
                </a:tc>
                <a:tc>
                  <a:txBody>
                    <a:bodyPr/>
                    <a:lstStyle/>
                    <a:p>
                      <a:pPr lvl="0" algn="ctr">
                        <a:buNone/>
                      </a:pPr>
                      <a:r>
                        <a:rPr lang="en-US" sz="1200" dirty="0"/>
                        <a:t>Ohio</a:t>
                      </a:r>
                      <a:endParaRPr lang="en-US" dirty="0"/>
                    </a:p>
                  </a:txBody>
                  <a:tcPr/>
                </a:tc>
                <a:extLst>
                  <a:ext uri="{0D108BD9-81ED-4DB2-BD59-A6C34878D82A}">
                    <a16:rowId xmlns:a16="http://schemas.microsoft.com/office/drawing/2014/main" val="3947423558"/>
                  </a:ext>
                </a:extLst>
              </a:tr>
              <a:tr h="251570">
                <a:tc>
                  <a:txBody>
                    <a:bodyPr/>
                    <a:lstStyle/>
                    <a:p>
                      <a:pPr algn="ctr"/>
                      <a:r>
                        <a:rPr lang="en-US" sz="1200" dirty="0"/>
                        <a:t>Missouri</a:t>
                      </a:r>
                    </a:p>
                  </a:txBody>
                  <a:tcPr/>
                </a:tc>
                <a:tc>
                  <a:txBody>
                    <a:bodyPr/>
                    <a:lstStyle/>
                    <a:p>
                      <a:pPr algn="ctr"/>
                      <a:r>
                        <a:rPr lang="en-US" sz="1200" dirty="0"/>
                        <a:t>Wisconsin</a:t>
                      </a:r>
                    </a:p>
                  </a:txBody>
                  <a:tcPr/>
                </a:tc>
                <a:extLst>
                  <a:ext uri="{0D108BD9-81ED-4DB2-BD59-A6C34878D82A}">
                    <a16:rowId xmlns:a16="http://schemas.microsoft.com/office/drawing/2014/main" val="776728681"/>
                  </a:ext>
                </a:extLst>
              </a:tr>
              <a:tr h="251570">
                <a:tc>
                  <a:txBody>
                    <a:bodyPr/>
                    <a:lstStyle/>
                    <a:p>
                      <a:pPr lvl="0" algn="ctr">
                        <a:buNone/>
                      </a:pPr>
                      <a:r>
                        <a:rPr lang="en-US" sz="1200" b="0" i="0" u="none" strike="noStrike" noProof="0" dirty="0">
                          <a:latin typeface="Arial"/>
                        </a:rPr>
                        <a:t>Michigan</a:t>
                      </a:r>
                    </a:p>
                  </a:txBody>
                  <a:tcPr/>
                </a:tc>
                <a:tc>
                  <a:txBody>
                    <a:bodyPr/>
                    <a:lstStyle/>
                    <a:p>
                      <a:pPr algn="ctr"/>
                      <a:endParaRPr lang="en-US" sz="1200" dirty="0"/>
                    </a:p>
                  </a:txBody>
                  <a:tcPr/>
                </a:tc>
                <a:extLst>
                  <a:ext uri="{0D108BD9-81ED-4DB2-BD59-A6C34878D82A}">
                    <a16:rowId xmlns:a16="http://schemas.microsoft.com/office/drawing/2014/main" val="1098028480"/>
                  </a:ext>
                </a:extLst>
              </a:tr>
              <a:tr h="301883">
                <a:tc>
                  <a:txBody>
                    <a:bodyPr/>
                    <a:lstStyle/>
                    <a:p>
                      <a:pPr algn="ctr"/>
                      <a:r>
                        <a:rPr lang="en-US" sz="1200" dirty="0"/>
                        <a:t>Nebraska</a:t>
                      </a:r>
                    </a:p>
                  </a:txBody>
                  <a:tcPr/>
                </a:tc>
                <a:tc>
                  <a:txBody>
                    <a:bodyPr/>
                    <a:lstStyle/>
                    <a:p>
                      <a:pPr algn="ctr"/>
                      <a:endParaRPr lang="en-US" sz="1200" dirty="0"/>
                    </a:p>
                  </a:txBody>
                  <a:tcPr/>
                </a:tc>
                <a:extLst>
                  <a:ext uri="{0D108BD9-81ED-4DB2-BD59-A6C34878D82A}">
                    <a16:rowId xmlns:a16="http://schemas.microsoft.com/office/drawing/2014/main" val="4050462418"/>
                  </a:ext>
                </a:extLst>
              </a:tr>
            </a:tbl>
          </a:graphicData>
        </a:graphic>
      </p:graphicFrame>
      <p:graphicFrame>
        <p:nvGraphicFramePr>
          <p:cNvPr id="81" name="Table 80">
            <a:extLst>
              <a:ext uri="{FF2B5EF4-FFF2-40B4-BE49-F238E27FC236}">
                <a16:creationId xmlns:a16="http://schemas.microsoft.com/office/drawing/2014/main" id="{67908BF5-6EFD-1CEF-627E-191BFE75666F}"/>
              </a:ext>
            </a:extLst>
          </p:cNvPr>
          <p:cNvGraphicFramePr>
            <a:graphicFrameLocks noGrp="1"/>
          </p:cNvGraphicFramePr>
          <p:nvPr>
            <p:extLst>
              <p:ext uri="{D42A27DB-BD31-4B8C-83A1-F6EECF244321}">
                <p14:modId xmlns:p14="http://schemas.microsoft.com/office/powerpoint/2010/main" val="2097229637"/>
              </p:ext>
            </p:extLst>
          </p:nvPr>
        </p:nvGraphicFramePr>
        <p:xfrm>
          <a:off x="8603419" y="5109039"/>
          <a:ext cx="3481049" cy="548640"/>
        </p:xfrm>
        <a:graphic>
          <a:graphicData uri="http://schemas.openxmlformats.org/drawingml/2006/table">
            <a:tbl>
              <a:tblPr firstRow="1" bandRow="1">
                <a:tableStyleId>{5C22544A-7EE6-4342-B048-85BDC9FD1C3A}</a:tableStyleId>
              </a:tblPr>
              <a:tblGrid>
                <a:gridCol w="1774209">
                  <a:extLst>
                    <a:ext uri="{9D8B030D-6E8A-4147-A177-3AD203B41FA5}">
                      <a16:colId xmlns:a16="http://schemas.microsoft.com/office/drawing/2014/main" val="279807775"/>
                    </a:ext>
                  </a:extLst>
                </a:gridCol>
                <a:gridCol w="1706840">
                  <a:extLst>
                    <a:ext uri="{9D8B030D-6E8A-4147-A177-3AD203B41FA5}">
                      <a16:colId xmlns:a16="http://schemas.microsoft.com/office/drawing/2014/main" val="1168038206"/>
                    </a:ext>
                  </a:extLst>
                </a:gridCol>
              </a:tblGrid>
              <a:tr h="257165">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2088370667"/>
                  </a:ext>
                </a:extLst>
              </a:tr>
              <a:tr h="234906">
                <a:tc>
                  <a:txBody>
                    <a:bodyPr/>
                    <a:lstStyle/>
                    <a:p>
                      <a:pPr algn="ctr" rtl="0" fontAlgn="base"/>
                      <a:r>
                        <a:rPr lang="en-US" sz="1200" dirty="0">
                          <a:effectLst/>
                        </a:rPr>
                        <a:t>118522​</a:t>
                      </a:r>
                      <a:endParaRPr lang="en-US" sz="1200" b="0" i="0" dirty="0">
                        <a:solidFill>
                          <a:srgbClr val="000000"/>
                        </a:solidFill>
                        <a:effectLst/>
                      </a:endParaRPr>
                    </a:p>
                  </a:txBody>
                  <a:tcPr/>
                </a:tc>
                <a:tc>
                  <a:txBody>
                    <a:bodyPr/>
                    <a:lstStyle/>
                    <a:p>
                      <a:pPr algn="ctr" rtl="0" fontAlgn="base"/>
                      <a:r>
                        <a:rPr lang="en-US" sz="1200" dirty="0">
                          <a:effectLst/>
                        </a:rPr>
                        <a:t>5531​</a:t>
                      </a:r>
                      <a:endParaRPr lang="en-US" sz="1200" b="0" i="0" dirty="0">
                        <a:solidFill>
                          <a:srgbClr val="000000"/>
                        </a:solidFill>
                        <a:effectLst/>
                      </a:endParaRPr>
                    </a:p>
                  </a:txBody>
                  <a:tcPr/>
                </a:tc>
                <a:extLst>
                  <a:ext uri="{0D108BD9-81ED-4DB2-BD59-A6C34878D82A}">
                    <a16:rowId xmlns:a16="http://schemas.microsoft.com/office/drawing/2014/main" val="1487659963"/>
                  </a:ext>
                </a:extLst>
              </a:tr>
            </a:tbl>
          </a:graphicData>
        </a:graphic>
      </p:graphicFrame>
      <p:sp>
        <p:nvSpPr>
          <p:cNvPr id="82" name="TextBox 81">
            <a:extLst>
              <a:ext uri="{FF2B5EF4-FFF2-40B4-BE49-F238E27FC236}">
                <a16:creationId xmlns:a16="http://schemas.microsoft.com/office/drawing/2014/main" id="{C951B013-C271-8936-E9E4-71BC71C96CC4}"/>
              </a:ext>
            </a:extLst>
          </p:cNvPr>
          <p:cNvSpPr txBox="1"/>
          <p:nvPr/>
        </p:nvSpPr>
        <p:spPr>
          <a:xfrm rot="10800000" flipV="1">
            <a:off x="8761169" y="5718771"/>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spTree>
    <p:extLst>
      <p:ext uri="{BB962C8B-B14F-4D97-AF65-F5344CB8AC3E}">
        <p14:creationId xmlns:p14="http://schemas.microsoft.com/office/powerpoint/2010/main" val="4061435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6DAC-6F3A-56C2-34FE-488B63AD127F}"/>
              </a:ext>
            </a:extLst>
          </p:cNvPr>
          <p:cNvSpPr>
            <a:spLocks noGrp="1"/>
          </p:cNvSpPr>
          <p:nvPr>
            <p:ph type="title"/>
          </p:nvPr>
        </p:nvSpPr>
        <p:spPr/>
        <p:txBody>
          <a:bodyPr/>
          <a:lstStyle/>
          <a:p>
            <a:r>
              <a:rPr lang="en-US" dirty="0"/>
              <a:t>Region 6</a:t>
            </a:r>
          </a:p>
        </p:txBody>
      </p:sp>
      <p:grpSp>
        <p:nvGrpSpPr>
          <p:cNvPr id="3" name="Group 2">
            <a:extLst>
              <a:ext uri="{FF2B5EF4-FFF2-40B4-BE49-F238E27FC236}">
                <a16:creationId xmlns:a16="http://schemas.microsoft.com/office/drawing/2014/main" id="{6AA766B2-15F9-42E2-F938-61D8BD37BAB4}"/>
              </a:ext>
            </a:extLst>
          </p:cNvPr>
          <p:cNvGrpSpPr/>
          <p:nvPr/>
        </p:nvGrpSpPr>
        <p:grpSpPr>
          <a:xfrm>
            <a:off x="-52254" y="1544247"/>
            <a:ext cx="12099457" cy="4607686"/>
            <a:chOff x="0" y="1120017"/>
            <a:chExt cx="12099457" cy="4607686"/>
          </a:xfrm>
        </p:grpSpPr>
        <p:grpSp>
          <p:nvGrpSpPr>
            <p:cNvPr id="4" name="Group 3" descr="map of United States showing Apprenticeship Regional Offices ">
              <a:extLst>
                <a:ext uri="{FF2B5EF4-FFF2-40B4-BE49-F238E27FC236}">
                  <a16:creationId xmlns:a16="http://schemas.microsoft.com/office/drawing/2014/main" id="{A0B7407D-181F-600B-E929-78D5E259F2E4}"/>
                </a:ext>
              </a:extLst>
            </p:cNvPr>
            <p:cNvGrpSpPr/>
            <p:nvPr/>
          </p:nvGrpSpPr>
          <p:grpSpPr>
            <a:xfrm>
              <a:off x="0" y="1120017"/>
              <a:ext cx="12001499" cy="4607686"/>
              <a:chOff x="-85386" y="1369177"/>
              <a:chExt cx="8332227" cy="4215566"/>
            </a:xfrm>
          </p:grpSpPr>
          <p:pic>
            <p:nvPicPr>
              <p:cNvPr id="17" name="Map Background">
                <a:extLst>
                  <a:ext uri="{FF2B5EF4-FFF2-40B4-BE49-F238E27FC236}">
                    <a16:creationId xmlns:a16="http://schemas.microsoft.com/office/drawing/2014/main" id="{E01B0853-44CC-8A0D-BDBC-13D3D9A9F0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2246" y="1785502"/>
                <a:ext cx="5036858" cy="3286997"/>
              </a:xfrm>
              <a:prstGeom prst="rect">
                <a:avLst/>
              </a:prstGeom>
            </p:spPr>
          </p:pic>
          <p:grpSp>
            <p:nvGrpSpPr>
              <p:cNvPr id="18" name="US Map">
                <a:extLst>
                  <a:ext uri="{FF2B5EF4-FFF2-40B4-BE49-F238E27FC236}">
                    <a16:creationId xmlns:a16="http://schemas.microsoft.com/office/drawing/2014/main" id="{B5E278B9-7ED2-6A29-0D82-46F5EEC1D94A}"/>
                  </a:ext>
                </a:extLst>
              </p:cNvPr>
              <p:cNvGrpSpPr/>
              <p:nvPr/>
            </p:nvGrpSpPr>
            <p:grpSpPr>
              <a:xfrm>
                <a:off x="-85386" y="1369177"/>
                <a:ext cx="8332227" cy="4215566"/>
                <a:chOff x="-113848" y="682568"/>
                <a:chExt cx="11109634" cy="5620752"/>
              </a:xfrm>
            </p:grpSpPr>
            <p:grpSp>
              <p:nvGrpSpPr>
                <p:cNvPr id="19" name="50 US States">
                  <a:extLst>
                    <a:ext uri="{FF2B5EF4-FFF2-40B4-BE49-F238E27FC236}">
                      <a16:creationId xmlns:a16="http://schemas.microsoft.com/office/drawing/2014/main" id="{0A13CBED-F8AB-F94A-0F0D-3EBF1520A554}"/>
                    </a:ext>
                  </a:extLst>
                </p:cNvPr>
                <p:cNvGrpSpPr/>
                <p:nvPr/>
              </p:nvGrpSpPr>
              <p:grpSpPr>
                <a:xfrm>
                  <a:off x="-113848" y="682568"/>
                  <a:ext cx="10596356" cy="4866538"/>
                  <a:chOff x="-113848" y="682568"/>
                  <a:chExt cx="10596356" cy="4866538"/>
                </a:xfrm>
              </p:grpSpPr>
              <p:pic>
                <p:nvPicPr>
                  <p:cNvPr id="27" name="WY - Wyoming">
                    <a:extLst>
                      <a:ext uri="{FF2B5EF4-FFF2-40B4-BE49-F238E27FC236}">
                        <a16:creationId xmlns:a16="http://schemas.microsoft.com/office/drawing/2014/main" id="{1E2A64DC-DFD2-6FA0-0390-1514554CD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369" y="2424404"/>
                    <a:ext cx="836105" cy="696754"/>
                  </a:xfrm>
                  <a:prstGeom prst="rect">
                    <a:avLst/>
                  </a:prstGeom>
                  <a:effectLst>
                    <a:innerShdw blurRad="215900" dist="50800" dir="16200000">
                      <a:srgbClr val="002060">
                        <a:alpha val="50000"/>
                      </a:srgbClr>
                    </a:innerShdw>
                  </a:effectLst>
                </p:spPr>
              </p:pic>
              <p:pic>
                <p:nvPicPr>
                  <p:cNvPr id="28" name="WI - Wisconsin">
                    <a:extLst>
                      <a:ext uri="{FF2B5EF4-FFF2-40B4-BE49-F238E27FC236}">
                        <a16:creationId xmlns:a16="http://schemas.microsoft.com/office/drawing/2014/main" id="{7B3C3743-0A57-6910-1DC9-460B5201D9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2819" y="2186980"/>
                    <a:ext cx="638175" cy="701993"/>
                  </a:xfrm>
                  <a:prstGeom prst="rect">
                    <a:avLst/>
                  </a:prstGeom>
                  <a:effectLst>
                    <a:innerShdw blurRad="215900" dist="50800" dir="16200000">
                      <a:srgbClr val="002060">
                        <a:alpha val="50000"/>
                      </a:srgbClr>
                    </a:innerShdw>
                  </a:effectLst>
                </p:spPr>
              </p:pic>
              <p:pic>
                <p:nvPicPr>
                  <p:cNvPr id="29" name="WV - West Virginia">
                    <a:extLst>
                      <a:ext uri="{FF2B5EF4-FFF2-40B4-BE49-F238E27FC236}">
                        <a16:creationId xmlns:a16="http://schemas.microsoft.com/office/drawing/2014/main" id="{176AA240-2203-4E11-13DE-86D1D04874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27082" y="3057440"/>
                    <a:ext cx="536067" cy="536067"/>
                  </a:xfrm>
                  <a:prstGeom prst="rect">
                    <a:avLst/>
                  </a:prstGeom>
                  <a:effectLst>
                    <a:innerShdw blurRad="215900" dist="50800" dir="16200000">
                      <a:srgbClr val="002060">
                        <a:alpha val="50000"/>
                      </a:srgbClr>
                    </a:innerShdw>
                  </a:effectLst>
                </p:spPr>
              </p:pic>
              <p:pic>
                <p:nvPicPr>
                  <p:cNvPr id="30" name="WA - Washington">
                    <a:extLst>
                      <a:ext uri="{FF2B5EF4-FFF2-40B4-BE49-F238E27FC236}">
                        <a16:creationId xmlns:a16="http://schemas.microsoft.com/office/drawing/2014/main" id="{DC2C5030-7CE9-666F-C6D7-8E5017F3D51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09938" y="1555958"/>
                    <a:ext cx="816864" cy="587121"/>
                  </a:xfrm>
                  <a:prstGeom prst="rect">
                    <a:avLst/>
                  </a:prstGeom>
                  <a:effectLst>
                    <a:innerShdw blurRad="215900" dist="50800" dir="16200000">
                      <a:srgbClr val="002060">
                        <a:alpha val="50000"/>
                      </a:srgbClr>
                    </a:innerShdw>
                  </a:effectLst>
                </p:spPr>
              </p:pic>
              <p:pic>
                <p:nvPicPr>
                  <p:cNvPr id="31" name="VA - Virginia">
                    <a:extLst>
                      <a:ext uri="{FF2B5EF4-FFF2-40B4-BE49-F238E27FC236}">
                        <a16:creationId xmlns:a16="http://schemas.microsoft.com/office/drawing/2014/main" id="{01ED6EB9-5BA1-8AB6-19DB-8E998E1AEFC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62052" y="3195593"/>
                    <a:ext cx="931736" cy="523304"/>
                  </a:xfrm>
                  <a:prstGeom prst="rect">
                    <a:avLst/>
                  </a:prstGeom>
                  <a:effectLst>
                    <a:innerShdw blurRad="215900" dist="50800" dir="16200000">
                      <a:srgbClr val="002060">
                        <a:alpha val="50000"/>
                      </a:srgbClr>
                    </a:innerShdw>
                  </a:effectLst>
                </p:spPr>
              </p:pic>
              <p:pic>
                <p:nvPicPr>
                  <p:cNvPr id="32" name="VT - Vermont">
                    <a:extLst>
                      <a:ext uri="{FF2B5EF4-FFF2-40B4-BE49-F238E27FC236}">
                        <a16:creationId xmlns:a16="http://schemas.microsoft.com/office/drawing/2014/main" id="{7D8782B2-1466-4910-3224-8A3BC84F164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772555" y="2156841"/>
                    <a:ext cx="192881" cy="385763"/>
                  </a:xfrm>
                  <a:prstGeom prst="rect">
                    <a:avLst/>
                  </a:prstGeom>
                  <a:effectLst>
                    <a:innerShdw blurRad="215900" dist="50800" dir="16200000">
                      <a:srgbClr val="002060">
                        <a:alpha val="50000"/>
                      </a:srgbClr>
                    </a:innerShdw>
                  </a:effectLst>
                </p:spPr>
              </p:pic>
              <p:pic>
                <p:nvPicPr>
                  <p:cNvPr id="33" name="UT - Utah">
                    <a:extLst>
                      <a:ext uri="{FF2B5EF4-FFF2-40B4-BE49-F238E27FC236}">
                        <a16:creationId xmlns:a16="http://schemas.microsoft.com/office/drawing/2014/main" id="{2CDDCB20-FD00-3803-5719-153C315C7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110013" y="2830862"/>
                    <a:ext cx="671417" cy="848773"/>
                  </a:xfrm>
                  <a:prstGeom prst="rect">
                    <a:avLst/>
                  </a:prstGeom>
                  <a:effectLst>
                    <a:innerShdw blurRad="215900" dist="50800" dir="16200000">
                      <a:srgbClr val="002060">
                        <a:alpha val="50000"/>
                      </a:srgbClr>
                    </a:innerShdw>
                  </a:effectLst>
                </p:spPr>
              </p:pic>
              <p:pic>
                <p:nvPicPr>
                  <p:cNvPr id="34" name="TX - Texas">
                    <a:extLst>
                      <a:ext uri="{FF2B5EF4-FFF2-40B4-BE49-F238E27FC236}">
                        <a16:creationId xmlns:a16="http://schemas.microsoft.com/office/drawing/2014/main" id="{B6A40F40-6098-FC05-8ADB-DFF6CDDE668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31105" y="3842162"/>
                    <a:ext cx="1710214" cy="1672209"/>
                  </a:xfrm>
                  <a:prstGeom prst="rect">
                    <a:avLst/>
                  </a:prstGeom>
                  <a:effectLst>
                    <a:innerShdw blurRad="215900" dist="50800" dir="16200000">
                      <a:srgbClr val="002060">
                        <a:alpha val="50000"/>
                      </a:srgbClr>
                    </a:innerShdw>
                  </a:effectLst>
                </p:spPr>
              </p:pic>
              <p:pic>
                <p:nvPicPr>
                  <p:cNvPr id="35" name="TN - Tennessee">
                    <a:extLst>
                      <a:ext uri="{FF2B5EF4-FFF2-40B4-BE49-F238E27FC236}">
                        <a16:creationId xmlns:a16="http://schemas.microsoft.com/office/drawing/2014/main" id="{2CB2D91E-EB30-02E7-5DAC-4B606D4D43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46756" y="3700587"/>
                    <a:ext cx="1021080" cy="357378"/>
                  </a:xfrm>
                  <a:prstGeom prst="rect">
                    <a:avLst/>
                  </a:prstGeom>
                  <a:effectLst>
                    <a:innerShdw blurRad="215900" dist="50800" dir="16200000">
                      <a:srgbClr val="002060">
                        <a:alpha val="50000"/>
                      </a:srgbClr>
                    </a:innerShdw>
                  </a:effectLst>
                </p:spPr>
              </p:pic>
              <p:pic>
                <p:nvPicPr>
                  <p:cNvPr id="36" name="SD - South Dakota">
                    <a:extLst>
                      <a:ext uri="{FF2B5EF4-FFF2-40B4-BE49-F238E27FC236}">
                        <a16:creationId xmlns:a16="http://schemas.microsoft.com/office/drawing/2014/main" id="{CEA4E9E0-6E3B-1832-64C2-9B1D687BA0C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401995" y="2364013"/>
                    <a:ext cx="842391" cy="548831"/>
                  </a:xfrm>
                  <a:prstGeom prst="rect">
                    <a:avLst/>
                  </a:prstGeom>
                  <a:effectLst>
                    <a:innerShdw blurRad="215900" dist="50800" dir="16200000">
                      <a:srgbClr val="002060">
                        <a:alpha val="50000"/>
                      </a:srgbClr>
                    </a:innerShdw>
                  </a:effectLst>
                </p:spPr>
              </p:pic>
              <p:pic>
                <p:nvPicPr>
                  <p:cNvPr id="37" name="SC - South Carolina">
                    <a:extLst>
                      <a:ext uri="{FF2B5EF4-FFF2-40B4-BE49-F238E27FC236}">
                        <a16:creationId xmlns:a16="http://schemas.microsoft.com/office/drawing/2014/main" id="{54CF7B50-976B-3487-9F08-BD8CB16BA1B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922455" y="3910799"/>
                    <a:ext cx="608076" cy="468725"/>
                  </a:xfrm>
                  <a:prstGeom prst="rect">
                    <a:avLst/>
                  </a:prstGeom>
                  <a:effectLst>
                    <a:innerShdw blurRad="215900" dist="50800" dir="16200000">
                      <a:srgbClr val="002060">
                        <a:alpha val="50000"/>
                      </a:srgbClr>
                    </a:innerShdw>
                  </a:effectLst>
                </p:spPr>
              </p:pic>
              <p:pic>
                <p:nvPicPr>
                  <p:cNvPr id="38" name="RI - Rhode Island">
                    <a:extLst>
                      <a:ext uri="{FF2B5EF4-FFF2-40B4-BE49-F238E27FC236}">
                        <a16:creationId xmlns:a16="http://schemas.microsoft.com/office/drawing/2014/main" id="{D762DACA-06AC-3A23-73D3-9255DDDF59C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059541" y="2616844"/>
                    <a:ext cx="51054" cy="102108"/>
                  </a:xfrm>
                  <a:prstGeom prst="rect">
                    <a:avLst/>
                  </a:prstGeom>
                  <a:effectLst>
                    <a:innerShdw blurRad="215900" dist="50800" dir="16200000">
                      <a:srgbClr val="002060">
                        <a:alpha val="50000"/>
                      </a:srgbClr>
                    </a:innerShdw>
                  </a:effectLst>
                </p:spPr>
              </p:pic>
              <p:pic>
                <p:nvPicPr>
                  <p:cNvPr id="39" name="PA - Pennsylvania">
                    <a:extLst>
                      <a:ext uri="{FF2B5EF4-FFF2-40B4-BE49-F238E27FC236}">
                        <a16:creationId xmlns:a16="http://schemas.microsoft.com/office/drawing/2014/main" id="{0008A24A-84C2-6ECF-6E60-153B0643BC2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076551" y="2724510"/>
                    <a:ext cx="701993" cy="459486"/>
                  </a:xfrm>
                  <a:prstGeom prst="rect">
                    <a:avLst/>
                  </a:prstGeom>
                  <a:effectLst>
                    <a:innerShdw blurRad="215900" dist="50800" dir="16200000">
                      <a:srgbClr val="002060">
                        <a:alpha val="50000"/>
                      </a:srgbClr>
                    </a:innerShdw>
                  </a:effectLst>
                </p:spPr>
              </p:pic>
              <p:pic>
                <p:nvPicPr>
                  <p:cNvPr id="40" name="OR - Oregon">
                    <a:extLst>
                      <a:ext uri="{FF2B5EF4-FFF2-40B4-BE49-F238E27FC236}">
                        <a16:creationId xmlns:a16="http://schemas.microsoft.com/office/drawing/2014/main" id="{5EC1A228-E895-65B0-22F5-BA7099BE7C2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093580" y="1933661"/>
                    <a:ext cx="982790" cy="816864"/>
                  </a:xfrm>
                  <a:prstGeom prst="rect">
                    <a:avLst/>
                  </a:prstGeom>
                  <a:effectLst>
                    <a:innerShdw blurRad="215900" dist="50800" dir="16200000">
                      <a:srgbClr val="002060">
                        <a:alpha val="50000"/>
                      </a:srgbClr>
                    </a:innerShdw>
                  </a:effectLst>
                </p:spPr>
              </p:pic>
              <p:pic>
                <p:nvPicPr>
                  <p:cNvPr id="41" name="OK - Oklahoma">
                    <a:extLst>
                      <a:ext uri="{FF2B5EF4-FFF2-40B4-BE49-F238E27FC236}">
                        <a16:creationId xmlns:a16="http://schemas.microsoft.com/office/drawing/2014/main" id="{04EAE926-7476-2B48-46C2-8288A980A86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455225" y="3768048"/>
                    <a:ext cx="1051465" cy="532067"/>
                  </a:xfrm>
                  <a:prstGeom prst="rect">
                    <a:avLst/>
                  </a:prstGeom>
                  <a:effectLst>
                    <a:innerShdw blurRad="215900" dist="50800" dir="16200000">
                      <a:srgbClr val="002060">
                        <a:alpha val="50000"/>
                      </a:srgbClr>
                    </a:innerShdw>
                  </a:effectLst>
                </p:spPr>
              </p:pic>
              <p:pic>
                <p:nvPicPr>
                  <p:cNvPr id="42" name="OH - Ohio">
                    <a:extLst>
                      <a:ext uri="{FF2B5EF4-FFF2-40B4-BE49-F238E27FC236}">
                        <a16:creationId xmlns:a16="http://schemas.microsoft.com/office/drawing/2014/main" id="{D099FD51-158D-EC70-CE41-8692D8AFBF91}"/>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603101" y="2838741"/>
                    <a:ext cx="497777" cy="587121"/>
                  </a:xfrm>
                  <a:prstGeom prst="rect">
                    <a:avLst/>
                  </a:prstGeom>
                  <a:effectLst>
                    <a:innerShdw blurRad="215900" dist="50800" dir="16200000">
                      <a:srgbClr val="002060">
                        <a:alpha val="50000"/>
                      </a:srgbClr>
                    </a:innerShdw>
                  </a:effectLst>
                </p:spPr>
              </p:pic>
              <p:pic>
                <p:nvPicPr>
                  <p:cNvPr id="43" name="ND - North Dakota">
                    <a:extLst>
                      <a:ext uri="{FF2B5EF4-FFF2-40B4-BE49-F238E27FC236}">
                        <a16:creationId xmlns:a16="http://schemas.microsoft.com/office/drawing/2014/main" id="{F0AA9672-BBC6-76E4-846C-008FF65A34F2}"/>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434441" y="1889236"/>
                    <a:ext cx="798100" cy="494062"/>
                  </a:xfrm>
                  <a:prstGeom prst="rect">
                    <a:avLst/>
                  </a:prstGeom>
                  <a:effectLst>
                    <a:innerShdw blurRad="215900" dist="50800" dir="16200000">
                      <a:srgbClr val="002060">
                        <a:alpha val="50000"/>
                      </a:srgbClr>
                    </a:innerShdw>
                  </a:effectLst>
                </p:spPr>
              </p:pic>
              <p:pic>
                <p:nvPicPr>
                  <p:cNvPr id="44" name="NC - North Carolina">
                    <a:extLst>
                      <a:ext uri="{FF2B5EF4-FFF2-40B4-BE49-F238E27FC236}">
                        <a16:creationId xmlns:a16="http://schemas.microsoft.com/office/drawing/2014/main" id="{50A51ACF-5AE7-FFC3-644B-A280D7402F6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784153" y="3570975"/>
                    <a:ext cx="1084898" cy="472250"/>
                  </a:xfrm>
                  <a:prstGeom prst="rect">
                    <a:avLst/>
                  </a:prstGeom>
                  <a:effectLst>
                    <a:innerShdw blurRad="215900" dist="50800" dir="16200000">
                      <a:srgbClr val="002060">
                        <a:alpha val="50000"/>
                      </a:srgbClr>
                    </a:innerShdw>
                  </a:effectLst>
                </p:spPr>
              </p:pic>
              <p:pic>
                <p:nvPicPr>
                  <p:cNvPr id="45" name="NY - New York">
                    <a:extLst>
                      <a:ext uri="{FF2B5EF4-FFF2-40B4-BE49-F238E27FC236}">
                        <a16:creationId xmlns:a16="http://schemas.microsoft.com/office/drawing/2014/main" id="{3DB53006-EAF9-6D51-6392-45778E88952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156160" y="2209359"/>
                    <a:ext cx="918972" cy="689229"/>
                  </a:xfrm>
                  <a:prstGeom prst="rect">
                    <a:avLst/>
                  </a:prstGeom>
                  <a:effectLst>
                    <a:innerShdw blurRad="215900" dist="50800" dir="16200000">
                      <a:srgbClr val="002060">
                        <a:alpha val="50000"/>
                      </a:srgbClr>
                    </a:innerShdw>
                  </a:effectLst>
                </p:spPr>
              </p:pic>
              <p:pic>
                <p:nvPicPr>
                  <p:cNvPr id="46" name="NM - New Mexico">
                    <a:extLst>
                      <a:ext uri="{FF2B5EF4-FFF2-40B4-BE49-F238E27FC236}">
                        <a16:creationId xmlns:a16="http://schemas.microsoft.com/office/drawing/2014/main" id="{FB2A9149-66FF-5989-914D-3C0C9E8C76A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605121" y="3699314"/>
                    <a:ext cx="842391" cy="880682"/>
                  </a:xfrm>
                  <a:prstGeom prst="rect">
                    <a:avLst/>
                  </a:prstGeom>
                  <a:effectLst>
                    <a:innerShdw blurRad="215900" dist="50800" dir="16200000">
                      <a:srgbClr val="002060">
                        <a:alpha val="50000"/>
                      </a:srgbClr>
                    </a:innerShdw>
                  </a:effectLst>
                </p:spPr>
              </p:pic>
              <p:pic>
                <p:nvPicPr>
                  <p:cNvPr id="47" name="NJ - New Jersey">
                    <a:extLst>
                      <a:ext uri="{FF2B5EF4-FFF2-40B4-BE49-F238E27FC236}">
                        <a16:creationId xmlns:a16="http://schemas.microsoft.com/office/drawing/2014/main" id="{C26E88B5-0C49-EC53-8918-FF7E7259BB09}"/>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722745" y="2807616"/>
                    <a:ext cx="153162" cy="370142"/>
                  </a:xfrm>
                  <a:prstGeom prst="rect">
                    <a:avLst/>
                  </a:prstGeom>
                  <a:effectLst>
                    <a:innerShdw blurRad="215900" dist="50800" dir="16200000">
                      <a:srgbClr val="002060">
                        <a:alpha val="50000"/>
                      </a:srgbClr>
                    </a:innerShdw>
                  </a:effectLst>
                </p:spPr>
              </p:pic>
              <p:pic>
                <p:nvPicPr>
                  <p:cNvPr id="48" name="NH - New Hampshire">
                    <a:extLst>
                      <a:ext uri="{FF2B5EF4-FFF2-40B4-BE49-F238E27FC236}">
                        <a16:creationId xmlns:a16="http://schemas.microsoft.com/office/drawing/2014/main" id="{381CB4A5-E093-B427-94CF-0B44486433F1}"/>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933103" y="2108689"/>
                    <a:ext cx="191453" cy="421196"/>
                  </a:xfrm>
                  <a:prstGeom prst="rect">
                    <a:avLst/>
                  </a:prstGeom>
                  <a:effectLst>
                    <a:innerShdw blurRad="215900" dist="50800" dir="16200000">
                      <a:srgbClr val="002060">
                        <a:alpha val="50000"/>
                      </a:srgbClr>
                    </a:innerShdw>
                  </a:effectLst>
                </p:spPr>
              </p:pic>
              <p:pic>
                <p:nvPicPr>
                  <p:cNvPr id="49" name="NV - Nevada">
                    <a:extLst>
                      <a:ext uri="{FF2B5EF4-FFF2-40B4-BE49-F238E27FC236}">
                        <a16:creationId xmlns:a16="http://schemas.microsoft.com/office/drawing/2014/main" id="{93FF2D59-4731-27FB-DDF4-91FC4BA42123}"/>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466221" y="2690017"/>
                    <a:ext cx="765810" cy="1187006"/>
                  </a:xfrm>
                  <a:prstGeom prst="rect">
                    <a:avLst/>
                  </a:prstGeom>
                  <a:effectLst>
                    <a:innerShdw blurRad="215900" dist="50800" dir="16200000">
                      <a:srgbClr val="002060">
                        <a:alpha val="50000"/>
                      </a:srgbClr>
                    </a:innerShdw>
                  </a:effectLst>
                </p:spPr>
              </p:pic>
              <p:pic>
                <p:nvPicPr>
                  <p:cNvPr id="50" name="NE - Nebraska">
                    <a:extLst>
                      <a:ext uri="{FF2B5EF4-FFF2-40B4-BE49-F238E27FC236}">
                        <a16:creationId xmlns:a16="http://schemas.microsoft.com/office/drawing/2014/main" id="{FBE8C5E2-32F0-CE60-EEA4-7AF9E5D3DFD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79514" y="2819443"/>
                    <a:ext cx="995553" cy="485013"/>
                  </a:xfrm>
                  <a:prstGeom prst="rect">
                    <a:avLst/>
                  </a:prstGeom>
                  <a:effectLst>
                    <a:innerShdw blurRad="215900" dist="50800" dir="16200000">
                      <a:srgbClr val="002060">
                        <a:alpha val="50000"/>
                      </a:srgbClr>
                    </a:innerShdw>
                  </a:effectLst>
                </p:spPr>
              </p:pic>
              <p:pic>
                <p:nvPicPr>
                  <p:cNvPr id="51" name="MT - Montana">
                    <a:extLst>
                      <a:ext uri="{FF2B5EF4-FFF2-40B4-BE49-F238E27FC236}">
                        <a16:creationId xmlns:a16="http://schemas.microsoft.com/office/drawing/2014/main" id="{2C0988B6-2D87-C66C-DBD3-339AA453EF90}"/>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204695" y="1720335"/>
                    <a:ext cx="1250823" cy="778574"/>
                  </a:xfrm>
                  <a:prstGeom prst="rect">
                    <a:avLst/>
                  </a:prstGeom>
                  <a:effectLst>
                    <a:innerShdw blurRad="215900" dist="50800" dir="16200000">
                      <a:srgbClr val="002060">
                        <a:alpha val="50000"/>
                      </a:srgbClr>
                    </a:innerShdw>
                  </a:effectLst>
                </p:spPr>
              </p:pic>
              <p:pic>
                <p:nvPicPr>
                  <p:cNvPr id="52" name="MO - Missouri">
                    <a:extLst>
                      <a:ext uri="{FF2B5EF4-FFF2-40B4-BE49-F238E27FC236}">
                        <a16:creationId xmlns:a16="http://schemas.microsoft.com/office/drawing/2014/main" id="{EB3A1029-3E9E-7046-5C54-FF9D75AE59AF}"/>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337301" y="3201890"/>
                    <a:ext cx="816864" cy="701993"/>
                  </a:xfrm>
                  <a:prstGeom prst="rect">
                    <a:avLst/>
                  </a:prstGeom>
                  <a:effectLst>
                    <a:innerShdw blurRad="215900" dist="50800" dir="16200000">
                      <a:srgbClr val="002060">
                        <a:alpha val="50000"/>
                      </a:srgbClr>
                    </a:innerShdw>
                  </a:effectLst>
                </p:spPr>
              </p:pic>
              <p:pic>
                <p:nvPicPr>
                  <p:cNvPr id="53" name="MS - Mississippi">
                    <a:extLst>
                      <a:ext uri="{FF2B5EF4-FFF2-40B4-BE49-F238E27FC236}">
                        <a16:creationId xmlns:a16="http://schemas.microsoft.com/office/drawing/2014/main" id="{7F62A73E-5840-CA9F-E0E7-B5902DC5B072}"/>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7899367" y="4050966"/>
                    <a:ext cx="433959" cy="778574"/>
                  </a:xfrm>
                  <a:prstGeom prst="rect">
                    <a:avLst/>
                  </a:prstGeom>
                  <a:effectLst>
                    <a:innerShdw blurRad="215900" dist="50800" dir="16200000">
                      <a:srgbClr val="002060">
                        <a:alpha val="50000"/>
                      </a:srgbClr>
                    </a:innerShdw>
                  </a:effectLst>
                </p:spPr>
              </p:pic>
              <p:pic>
                <p:nvPicPr>
                  <p:cNvPr id="54" name="MN - Minnesota">
                    <a:extLst>
                      <a:ext uri="{FF2B5EF4-FFF2-40B4-BE49-F238E27FC236}">
                        <a16:creationId xmlns:a16="http://schemas.microsoft.com/office/drawing/2014/main" id="{2B8C5378-29C6-74F5-F829-1C9495BCAA03}"/>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7171845" y="1857556"/>
                    <a:ext cx="798100" cy="899446"/>
                  </a:xfrm>
                  <a:prstGeom prst="rect">
                    <a:avLst/>
                  </a:prstGeom>
                  <a:effectLst>
                    <a:innerShdw blurRad="215900" dist="50800" dir="16200000">
                      <a:srgbClr val="002060">
                        <a:alpha val="50000"/>
                      </a:srgbClr>
                    </a:innerShdw>
                  </a:effectLst>
                </p:spPr>
              </p:pic>
              <p:pic>
                <p:nvPicPr>
                  <p:cNvPr id="55" name="MI - Michigan">
                    <a:extLst>
                      <a:ext uri="{FF2B5EF4-FFF2-40B4-BE49-F238E27FC236}">
                        <a16:creationId xmlns:a16="http://schemas.microsoft.com/office/drawing/2014/main" id="{3A3AA4F5-BB50-019B-EF5B-0838B0A16D60}"/>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7901024" y="2096617"/>
                    <a:ext cx="931736" cy="867918"/>
                  </a:xfrm>
                  <a:prstGeom prst="rect">
                    <a:avLst/>
                  </a:prstGeom>
                  <a:effectLst>
                    <a:innerShdw blurRad="215900" dist="50800" dir="16200000">
                      <a:srgbClr val="002060">
                        <a:alpha val="50000"/>
                      </a:srgbClr>
                    </a:innerShdw>
                  </a:effectLst>
                </p:spPr>
              </p:pic>
              <p:pic>
                <p:nvPicPr>
                  <p:cNvPr id="56" name="MA - Massachusetts">
                    <a:extLst>
                      <a:ext uri="{FF2B5EF4-FFF2-40B4-BE49-F238E27FC236}">
                        <a16:creationId xmlns:a16="http://schemas.microsoft.com/office/drawing/2014/main" id="{50E1C7E1-DB64-D011-27FB-9A340B54EBAA}"/>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9864430" y="2464509"/>
                    <a:ext cx="421196" cy="229743"/>
                  </a:xfrm>
                  <a:prstGeom prst="rect">
                    <a:avLst/>
                  </a:prstGeom>
                  <a:effectLst>
                    <a:innerShdw blurRad="215900" dist="50800" dir="16200000">
                      <a:srgbClr val="002060">
                        <a:alpha val="50000"/>
                      </a:srgbClr>
                    </a:innerShdw>
                  </a:effectLst>
                </p:spPr>
              </p:pic>
              <p:pic>
                <p:nvPicPr>
                  <p:cNvPr id="57" name="MD - Maryland">
                    <a:extLst>
                      <a:ext uri="{FF2B5EF4-FFF2-40B4-BE49-F238E27FC236}">
                        <a16:creationId xmlns:a16="http://schemas.microsoft.com/office/drawing/2014/main" id="{50D92FFF-9D5D-9EF2-7F70-CC2BEAF3F401}"/>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9265450" y="3084087"/>
                    <a:ext cx="548831" cy="268034"/>
                  </a:xfrm>
                  <a:prstGeom prst="rect">
                    <a:avLst/>
                  </a:prstGeom>
                  <a:effectLst>
                    <a:innerShdw blurRad="215900" dist="50800" dir="16200000">
                      <a:srgbClr val="002060">
                        <a:alpha val="50000"/>
                      </a:srgbClr>
                    </a:innerShdw>
                  </a:effectLst>
                </p:spPr>
              </p:pic>
              <p:pic>
                <p:nvPicPr>
                  <p:cNvPr id="58" name="ME - Maine">
                    <a:extLst>
                      <a:ext uri="{FF2B5EF4-FFF2-40B4-BE49-F238E27FC236}">
                        <a16:creationId xmlns:a16="http://schemas.microsoft.com/office/drawing/2014/main" id="{CA8923BA-DCC0-3F0C-67E0-BF61DF5AE826}"/>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9997495" y="1708849"/>
                    <a:ext cx="485013" cy="714756"/>
                  </a:xfrm>
                  <a:prstGeom prst="rect">
                    <a:avLst/>
                  </a:prstGeom>
                  <a:effectLst>
                    <a:innerShdw blurRad="215900" dist="50800" dir="16200000">
                      <a:srgbClr val="002060">
                        <a:alpha val="50000"/>
                      </a:srgbClr>
                    </a:innerShdw>
                  </a:effectLst>
                </p:spPr>
              </p:pic>
              <p:pic>
                <p:nvPicPr>
                  <p:cNvPr id="59" name="LA - Louisiana">
                    <a:extLst>
                      <a:ext uri="{FF2B5EF4-FFF2-40B4-BE49-F238E27FC236}">
                        <a16:creationId xmlns:a16="http://schemas.microsoft.com/office/drawing/2014/main" id="{D68629BA-1FF1-8CAC-2234-32FA9E34479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7577274" y="4388706"/>
                    <a:ext cx="689229" cy="612648"/>
                  </a:xfrm>
                  <a:prstGeom prst="rect">
                    <a:avLst/>
                  </a:prstGeom>
                  <a:effectLst>
                    <a:innerShdw blurRad="215900" dist="50800" dir="16200000">
                      <a:srgbClr val="002060">
                        <a:alpha val="50000"/>
                      </a:srgbClr>
                    </a:innerShdw>
                  </a:effectLst>
                </p:spPr>
              </p:pic>
              <p:pic>
                <p:nvPicPr>
                  <p:cNvPr id="60" name="KY - Kentucky">
                    <a:extLst>
                      <a:ext uri="{FF2B5EF4-FFF2-40B4-BE49-F238E27FC236}">
                        <a16:creationId xmlns:a16="http://schemas.microsoft.com/office/drawing/2014/main" id="{092CC8C7-FB41-3CEC-43B4-C851C035CAD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8136689" y="3359002"/>
                    <a:ext cx="867918" cy="459486"/>
                  </a:xfrm>
                  <a:prstGeom prst="rect">
                    <a:avLst/>
                  </a:prstGeom>
                  <a:effectLst>
                    <a:innerShdw blurRad="215900" dist="50800" dir="16200000">
                      <a:srgbClr val="002060">
                        <a:alpha val="50000"/>
                      </a:srgbClr>
                    </a:innerShdw>
                  </a:effectLst>
                </p:spPr>
              </p:pic>
              <p:pic>
                <p:nvPicPr>
                  <p:cNvPr id="61" name="KS - Kansas">
                    <a:extLst>
                      <a:ext uri="{FF2B5EF4-FFF2-40B4-BE49-F238E27FC236}">
                        <a16:creationId xmlns:a16="http://schemas.microsoft.com/office/drawing/2014/main" id="{ACCA998D-6819-08AE-2238-116520F603AA}"/>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577777" y="3304586"/>
                    <a:ext cx="899446" cy="468725"/>
                  </a:xfrm>
                  <a:prstGeom prst="rect">
                    <a:avLst/>
                  </a:prstGeom>
                  <a:effectLst>
                    <a:innerShdw blurRad="215900" dist="50800" dir="16200000">
                      <a:srgbClr val="002060">
                        <a:alpha val="50000"/>
                      </a:srgbClr>
                    </a:innerShdw>
                  </a:effectLst>
                </p:spPr>
              </p:pic>
              <p:pic>
                <p:nvPicPr>
                  <p:cNvPr id="62" name="IA - Iowa">
                    <a:extLst>
                      <a:ext uri="{FF2B5EF4-FFF2-40B4-BE49-F238E27FC236}">
                        <a16:creationId xmlns:a16="http://schemas.microsoft.com/office/drawing/2014/main" id="{044491D8-43FC-61BF-4632-800E3A8F3E7E}"/>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239624" y="2752169"/>
                    <a:ext cx="727520" cy="472250"/>
                  </a:xfrm>
                  <a:prstGeom prst="rect">
                    <a:avLst/>
                  </a:prstGeom>
                  <a:effectLst>
                    <a:innerShdw blurRad="215900" dist="50800" dir="16200000">
                      <a:srgbClr val="002060">
                        <a:alpha val="50000"/>
                      </a:srgbClr>
                    </a:innerShdw>
                  </a:effectLst>
                </p:spPr>
              </p:pic>
              <p:pic>
                <p:nvPicPr>
                  <p:cNvPr id="63" name="IN - Indiana">
                    <a:extLst>
                      <a:ext uri="{FF2B5EF4-FFF2-40B4-BE49-F238E27FC236}">
                        <a16:creationId xmlns:a16="http://schemas.microsoft.com/office/drawing/2014/main" id="{64A4A5B3-4FB8-C145-0FA7-6ACB31BC1FB2}"/>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273689" y="2951043"/>
                    <a:ext cx="370142" cy="650939"/>
                  </a:xfrm>
                  <a:prstGeom prst="rect">
                    <a:avLst/>
                  </a:prstGeom>
                  <a:effectLst>
                    <a:innerShdw blurRad="215900" dist="50800" dir="16200000">
                      <a:srgbClr val="002060">
                        <a:alpha val="50000"/>
                      </a:srgbClr>
                    </a:innerShdw>
                  </a:effectLst>
                </p:spPr>
              </p:pic>
              <p:pic>
                <p:nvPicPr>
                  <p:cNvPr id="64" name="IL - Illinois">
                    <a:extLst>
                      <a:ext uri="{FF2B5EF4-FFF2-40B4-BE49-F238E27FC236}">
                        <a16:creationId xmlns:a16="http://schemas.microsoft.com/office/drawing/2014/main" id="{290942A0-B7C0-6B3A-73CD-071B9A45413E}"/>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7837381" y="2877819"/>
                    <a:ext cx="485013" cy="855155"/>
                  </a:xfrm>
                  <a:prstGeom prst="rect">
                    <a:avLst/>
                  </a:prstGeom>
                  <a:effectLst>
                    <a:innerShdw blurRad="215900" dist="50800" dir="16200000">
                      <a:srgbClr val="002060">
                        <a:alpha val="50000"/>
                      </a:srgbClr>
                    </a:innerShdw>
                  </a:effectLst>
                </p:spPr>
              </p:pic>
              <p:pic>
                <p:nvPicPr>
                  <p:cNvPr id="65" name="ID - Idaho">
                    <a:extLst>
                      <a:ext uri="{FF2B5EF4-FFF2-40B4-BE49-F238E27FC236}">
                        <a16:creationId xmlns:a16="http://schemas.microsoft.com/office/drawing/2014/main" id="{2F50EB8E-0BE8-5B98-9901-4FB73FD8A16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913796" y="1693102"/>
                    <a:ext cx="714756" cy="1187006"/>
                  </a:xfrm>
                  <a:prstGeom prst="rect">
                    <a:avLst/>
                  </a:prstGeom>
                  <a:effectLst>
                    <a:innerShdw blurRad="215900" dist="50800" dir="16200000">
                      <a:srgbClr val="002060">
                        <a:alpha val="50000"/>
                      </a:srgbClr>
                    </a:innerShdw>
                  </a:effectLst>
                </p:spPr>
              </p:pic>
              <p:pic>
                <p:nvPicPr>
                  <p:cNvPr id="66" name="HI - Hawaii">
                    <a:extLst>
                      <a:ext uri="{FF2B5EF4-FFF2-40B4-BE49-F238E27FC236}">
                        <a16:creationId xmlns:a16="http://schemas.microsoft.com/office/drawing/2014/main" id="{19CBA15A-1552-65D5-7B8B-8922E0034E2B}"/>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2431158" y="4485957"/>
                    <a:ext cx="625412" cy="395669"/>
                  </a:xfrm>
                  <a:prstGeom prst="rect">
                    <a:avLst/>
                  </a:prstGeom>
                  <a:effectLst>
                    <a:innerShdw blurRad="215900" dist="50800" dir="16200000">
                      <a:srgbClr val="002060">
                        <a:alpha val="50000"/>
                      </a:srgbClr>
                    </a:innerShdw>
                  </a:effectLst>
                </p:spPr>
              </p:pic>
              <p:pic>
                <p:nvPicPr>
                  <p:cNvPr id="67" name="GA - Georgia">
                    <a:extLst>
                      <a:ext uri="{FF2B5EF4-FFF2-40B4-BE49-F238E27FC236}">
                        <a16:creationId xmlns:a16="http://schemas.microsoft.com/office/drawing/2014/main" id="{1D4695EE-50D2-1997-164E-A66FF1F31374}"/>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8629382" y="3973972"/>
                    <a:ext cx="663702" cy="689229"/>
                  </a:xfrm>
                  <a:prstGeom prst="rect">
                    <a:avLst/>
                  </a:prstGeom>
                  <a:effectLst>
                    <a:innerShdw blurRad="215900" dist="50800" dir="16200000">
                      <a:srgbClr val="002060">
                        <a:alpha val="50000"/>
                      </a:srgbClr>
                    </a:innerShdw>
                  </a:effectLst>
                </p:spPr>
              </p:pic>
              <p:pic>
                <p:nvPicPr>
                  <p:cNvPr id="68" name="FL - Florida">
                    <a:extLst>
                      <a:ext uri="{FF2B5EF4-FFF2-40B4-BE49-F238E27FC236}">
                        <a16:creationId xmlns:a16="http://schemas.microsoft.com/office/drawing/2014/main" id="{A008AB88-F886-DACA-4E1C-70D3A157A6E1}"/>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8435980" y="4591843"/>
                    <a:ext cx="1123188" cy="957263"/>
                  </a:xfrm>
                  <a:prstGeom prst="rect">
                    <a:avLst/>
                  </a:prstGeom>
                  <a:effectLst>
                    <a:innerShdw blurRad="215900" dist="50800" dir="16200000">
                      <a:srgbClr val="002060">
                        <a:alpha val="50000"/>
                      </a:srgbClr>
                    </a:innerShdw>
                  </a:effectLst>
                </p:spPr>
              </p:pic>
              <p:pic>
                <p:nvPicPr>
                  <p:cNvPr id="69" name="DE - Delaware">
                    <a:extLst>
                      <a:ext uri="{FF2B5EF4-FFF2-40B4-BE49-F238E27FC236}">
                        <a16:creationId xmlns:a16="http://schemas.microsoft.com/office/drawing/2014/main" id="{7AEE8749-8B9F-9971-85DD-ACE7F7EEC8B9}"/>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9689359" y="3060763"/>
                    <a:ext cx="126683" cy="202692"/>
                  </a:xfrm>
                  <a:prstGeom prst="rect">
                    <a:avLst/>
                  </a:prstGeom>
                  <a:effectLst>
                    <a:innerShdw blurRad="215900" dist="50800" dir="16200000">
                      <a:srgbClr val="002060">
                        <a:alpha val="50000"/>
                      </a:srgbClr>
                    </a:innerShdw>
                  </a:effectLst>
                </p:spPr>
              </p:pic>
              <p:pic>
                <p:nvPicPr>
                  <p:cNvPr id="70" name="CT - Connecticut">
                    <a:extLst>
                      <a:ext uri="{FF2B5EF4-FFF2-40B4-BE49-F238E27FC236}">
                        <a16:creationId xmlns:a16="http://schemas.microsoft.com/office/drawing/2014/main" id="{B53E432E-850A-2980-7E26-1A8212B1C819}"/>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9866050" y="2628105"/>
                    <a:ext cx="204216" cy="191453"/>
                  </a:xfrm>
                  <a:prstGeom prst="rect">
                    <a:avLst/>
                  </a:prstGeom>
                  <a:effectLst>
                    <a:innerShdw blurRad="215900" dist="50800" dir="16200000">
                      <a:srgbClr val="002060">
                        <a:alpha val="50000"/>
                      </a:srgbClr>
                    </a:innerShdw>
                  </a:effectLst>
                </p:spPr>
              </p:pic>
              <p:pic>
                <p:nvPicPr>
                  <p:cNvPr id="71" name="CO - Colorado">
                    <a:extLst>
                      <a:ext uri="{FF2B5EF4-FFF2-40B4-BE49-F238E27FC236}">
                        <a16:creationId xmlns:a16="http://schemas.microsoft.com/office/drawing/2014/main" id="{B60BFFC5-C705-38FB-EE11-9E574D894392}"/>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5716372" y="3072668"/>
                    <a:ext cx="880682" cy="689229"/>
                  </a:xfrm>
                  <a:prstGeom prst="rect">
                    <a:avLst/>
                  </a:prstGeom>
                  <a:effectLst>
                    <a:innerShdw blurRad="215900" dist="50800" dir="16200000">
                      <a:srgbClr val="002060">
                        <a:alpha val="50000"/>
                      </a:srgbClr>
                    </a:innerShdw>
                  </a:effectLst>
                </p:spPr>
              </p:pic>
              <p:pic>
                <p:nvPicPr>
                  <p:cNvPr id="72" name="CA - California">
                    <a:extLst>
                      <a:ext uri="{FF2B5EF4-FFF2-40B4-BE49-F238E27FC236}">
                        <a16:creationId xmlns:a16="http://schemas.microsoft.com/office/drawing/2014/main" id="{90FCCA20-E389-71DF-3041-4F9172755BD7}"/>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4013541" y="2567476"/>
                    <a:ext cx="995553" cy="1672019"/>
                  </a:xfrm>
                  <a:prstGeom prst="rect">
                    <a:avLst/>
                  </a:prstGeom>
                  <a:effectLst>
                    <a:innerShdw blurRad="215900" dist="50800" dir="16200000">
                      <a:srgbClr val="002060">
                        <a:alpha val="50000"/>
                      </a:srgbClr>
                    </a:innerShdw>
                  </a:effectLst>
                </p:spPr>
              </p:pic>
              <p:pic>
                <p:nvPicPr>
                  <p:cNvPr id="73" name="AR - Arkansas">
                    <a:extLst>
                      <a:ext uri="{FF2B5EF4-FFF2-40B4-BE49-F238E27FC236}">
                        <a16:creationId xmlns:a16="http://schemas.microsoft.com/office/drawing/2014/main" id="{B11A4280-6E33-6C6B-5A53-8E59698EF2BD}"/>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7491411" y="3834255"/>
                    <a:ext cx="599885" cy="561594"/>
                  </a:xfrm>
                  <a:prstGeom prst="rect">
                    <a:avLst/>
                  </a:prstGeom>
                  <a:effectLst>
                    <a:innerShdw blurRad="215900" dist="50800" dir="16200000">
                      <a:srgbClr val="002060">
                        <a:alpha val="50000"/>
                      </a:srgbClr>
                    </a:innerShdw>
                  </a:effectLst>
                </p:spPr>
              </p:pic>
              <p:pic>
                <p:nvPicPr>
                  <p:cNvPr id="74" name="AZ - Arizona">
                    <a:extLst>
                      <a:ext uri="{FF2B5EF4-FFF2-40B4-BE49-F238E27FC236}">
                        <a16:creationId xmlns:a16="http://schemas.microsoft.com/office/drawing/2014/main" id="{A0283D22-9C2E-7B6E-AA92-784C3A3D79C2}"/>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4879179" y="3600446"/>
                    <a:ext cx="829628" cy="970026"/>
                  </a:xfrm>
                  <a:prstGeom prst="rect">
                    <a:avLst/>
                  </a:prstGeom>
                  <a:effectLst>
                    <a:innerShdw blurRad="215900" dist="50800" dir="16200000">
                      <a:srgbClr val="002060">
                        <a:alpha val="50000"/>
                      </a:srgbClr>
                    </a:innerShdw>
                  </a:effectLst>
                </p:spPr>
              </p:pic>
              <p:pic>
                <p:nvPicPr>
                  <p:cNvPr id="75" name="AK - Alaska">
                    <a:extLst>
                      <a:ext uri="{FF2B5EF4-FFF2-40B4-BE49-F238E27FC236}">
                        <a16:creationId xmlns:a16="http://schemas.microsoft.com/office/drawing/2014/main" id="{193DF524-973A-DB60-B341-07BFE70BC023}"/>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3848" y="682568"/>
                    <a:ext cx="2820733" cy="1761363"/>
                  </a:xfrm>
                  <a:prstGeom prst="rect">
                    <a:avLst/>
                  </a:prstGeom>
                  <a:effectLst>
                    <a:innerShdw blurRad="215900" dist="50800" dir="16200000">
                      <a:srgbClr val="002060">
                        <a:alpha val="50000"/>
                      </a:srgbClr>
                    </a:innerShdw>
                  </a:effectLst>
                </p:spPr>
              </p:pic>
              <p:pic>
                <p:nvPicPr>
                  <p:cNvPr id="76" name="AL - Alabama">
                    <a:extLst>
                      <a:ext uri="{FF2B5EF4-FFF2-40B4-BE49-F238E27FC236}">
                        <a16:creationId xmlns:a16="http://schemas.microsoft.com/office/drawing/2014/main" id="{9974A584-16AD-E47B-A919-D382FCD649A4}"/>
                      </a:ext>
                    </a:extLst>
                  </p:cNvPr>
                  <p:cNvPicPr>
                    <a:picLocks noChangeAspect="1"/>
                  </p:cNvPicPr>
                  <p:nvPr/>
                </p:nvPicPr>
                <p:blipFill>
                  <a:blip r:embed="rId102">
                    <a:extLst>
                      <a:ext uri="{96DAC541-7B7A-43D3-8B79-37D633B846F1}">
                        <asvg:svgBlip xmlns:asvg="http://schemas.microsoft.com/office/drawing/2016/SVG/main" r:embed="rId103"/>
                      </a:ext>
                    </a:extLst>
                  </a:blip>
                  <a:stretch>
                    <a:fillRect/>
                  </a:stretch>
                </p:blipFill>
                <p:spPr>
                  <a:xfrm>
                    <a:off x="8307387" y="4018756"/>
                    <a:ext cx="459486" cy="765810"/>
                  </a:xfrm>
                  <a:prstGeom prst="rect">
                    <a:avLst/>
                  </a:prstGeom>
                  <a:effectLst>
                    <a:innerShdw blurRad="215900" dist="50800" dir="16200000">
                      <a:srgbClr val="002060">
                        <a:alpha val="50000"/>
                      </a:srgbClr>
                    </a:innerShdw>
                  </a:effectLst>
                </p:spPr>
              </p:pic>
            </p:grpSp>
            <p:grpSp>
              <p:nvGrpSpPr>
                <p:cNvPr id="20" name="US Territories">
                  <a:extLst>
                    <a:ext uri="{FF2B5EF4-FFF2-40B4-BE49-F238E27FC236}">
                      <a16:creationId xmlns:a16="http://schemas.microsoft.com/office/drawing/2014/main" id="{1BC54798-1181-3051-4048-D28BC33B5882}"/>
                    </a:ext>
                  </a:extLst>
                </p:cNvPr>
                <p:cNvGrpSpPr/>
                <p:nvPr/>
              </p:nvGrpSpPr>
              <p:grpSpPr>
                <a:xfrm>
                  <a:off x="718982" y="2819443"/>
                  <a:ext cx="10276804" cy="3483877"/>
                  <a:chOff x="718982" y="2819443"/>
                  <a:chExt cx="10276804" cy="3483877"/>
                </a:xfrm>
              </p:grpSpPr>
              <p:pic>
                <p:nvPicPr>
                  <p:cNvPr id="22" name="VI - Virgin Islands">
                    <a:extLst>
                      <a:ext uri="{FF2B5EF4-FFF2-40B4-BE49-F238E27FC236}">
                        <a16:creationId xmlns:a16="http://schemas.microsoft.com/office/drawing/2014/main" id="{74690E0D-2514-10CB-80C1-50C08090CA97}"/>
                      </a:ext>
                    </a:extLst>
                  </p:cNvPr>
                  <p:cNvPicPr>
                    <a:picLocks noChangeAspect="1"/>
                  </p:cNvPicPr>
                  <p:nvPr/>
                </p:nvPicPr>
                <p:blipFill>
                  <a:blip r:embed="rId104">
                    <a:extLst>
                      <a:ext uri="{96DAC541-7B7A-43D3-8B79-37D633B846F1}">
                        <asvg:svgBlip xmlns:asvg="http://schemas.microsoft.com/office/drawing/2016/SVG/main" r:embed="rId105"/>
                      </a:ext>
                    </a:extLst>
                  </a:blip>
                  <a:stretch>
                    <a:fillRect/>
                  </a:stretch>
                </p:blipFill>
                <p:spPr>
                  <a:xfrm>
                    <a:off x="10430001" y="6039985"/>
                    <a:ext cx="565785" cy="263335"/>
                  </a:xfrm>
                  <a:prstGeom prst="rect">
                    <a:avLst/>
                  </a:prstGeom>
                  <a:effectLst>
                    <a:innerShdw blurRad="215900" dist="50800" dir="16200000">
                      <a:srgbClr val="002060">
                        <a:alpha val="50000"/>
                      </a:srgbClr>
                    </a:innerShdw>
                  </a:effectLst>
                </p:spPr>
              </p:pic>
              <p:pic>
                <p:nvPicPr>
                  <p:cNvPr id="23" name="PR - Puerto Rico">
                    <a:extLst>
                      <a:ext uri="{FF2B5EF4-FFF2-40B4-BE49-F238E27FC236}">
                        <a16:creationId xmlns:a16="http://schemas.microsoft.com/office/drawing/2014/main" id="{9DD14D1C-AD56-D8C9-78F8-03E1996A7F95}"/>
                      </a:ext>
                    </a:extLst>
                  </p:cNvPr>
                  <p:cNvPicPr>
                    <a:picLocks noChangeAspect="1"/>
                  </p:cNvPicPr>
                  <p:nvPr/>
                </p:nvPicPr>
                <p:blipFill>
                  <a:blip r:embed="rId106">
                    <a:extLst>
                      <a:ext uri="{96DAC541-7B7A-43D3-8B79-37D633B846F1}">
                        <asvg:svgBlip xmlns:asvg="http://schemas.microsoft.com/office/drawing/2016/SVG/main" r:embed="rId107"/>
                      </a:ext>
                    </a:extLst>
                  </a:blip>
                  <a:stretch>
                    <a:fillRect/>
                  </a:stretch>
                </p:blipFill>
                <p:spPr>
                  <a:xfrm>
                    <a:off x="9507214" y="6039985"/>
                    <a:ext cx="714431" cy="257926"/>
                  </a:xfrm>
                  <a:prstGeom prst="rect">
                    <a:avLst/>
                  </a:prstGeom>
                  <a:effectLst>
                    <a:innerShdw blurRad="215900" dist="50800" dir="16200000">
                      <a:srgbClr val="002060">
                        <a:alpha val="50000"/>
                      </a:srgbClr>
                    </a:innerShdw>
                  </a:effectLst>
                </p:spPr>
              </p:pic>
              <p:pic>
                <p:nvPicPr>
                  <p:cNvPr id="24" name="PW - Palau">
                    <a:extLst>
                      <a:ext uri="{FF2B5EF4-FFF2-40B4-BE49-F238E27FC236}">
                        <a16:creationId xmlns:a16="http://schemas.microsoft.com/office/drawing/2014/main" id="{ACAB457E-5FA3-F28D-5029-19D35B1FA094}"/>
                      </a:ext>
                    </a:extLst>
                  </p:cNvPr>
                  <p:cNvPicPr>
                    <a:picLocks noChangeAspect="1"/>
                  </p:cNvPicPr>
                  <p:nvPr/>
                </p:nvPicPr>
                <p:blipFill>
                  <a:blip r:embed="rId108" cstate="screen">
                    <a:extLst>
                      <a:ext uri="{28A0092B-C50C-407E-A947-70E740481C1C}">
                        <a14:useLocalDpi xmlns:a14="http://schemas.microsoft.com/office/drawing/2010/main"/>
                      </a:ext>
                      <a:ext uri="{96DAC541-7B7A-43D3-8B79-37D633B846F1}">
                        <asvg:svgBlip xmlns:asvg="http://schemas.microsoft.com/office/drawing/2016/SVG/main" r:embed="rId109"/>
                      </a:ext>
                    </a:extLst>
                  </a:blip>
                  <a:stretch>
                    <a:fillRect/>
                  </a:stretch>
                </p:blipFill>
                <p:spPr>
                  <a:xfrm>
                    <a:off x="977915" y="2819443"/>
                    <a:ext cx="770345" cy="1220856"/>
                  </a:xfrm>
                  <a:prstGeom prst="rect">
                    <a:avLst/>
                  </a:prstGeom>
                  <a:effectLst>
                    <a:innerShdw blurRad="215900" dist="50800" dir="16200000">
                      <a:srgbClr val="002060">
                        <a:alpha val="50000"/>
                      </a:srgbClr>
                    </a:innerShdw>
                  </a:effectLst>
                </p:spPr>
              </p:pic>
              <p:pic>
                <p:nvPicPr>
                  <p:cNvPr id="25" name="MP - Northern Mariana Islands">
                    <a:extLst>
                      <a:ext uri="{FF2B5EF4-FFF2-40B4-BE49-F238E27FC236}">
                        <a16:creationId xmlns:a16="http://schemas.microsoft.com/office/drawing/2014/main" id="{C3271EC3-BFC7-D28B-1608-A39049A111A7}"/>
                      </a:ext>
                    </a:extLst>
                  </p:cNvPr>
                  <p:cNvPicPr>
                    <a:picLocks noChangeAspect="1"/>
                  </p:cNvPicPr>
                  <p:nvPr/>
                </p:nvPicPr>
                <p:blipFill>
                  <a:blip r:embed="rId110" cstate="screen">
                    <a:extLst>
                      <a:ext uri="{28A0092B-C50C-407E-A947-70E740481C1C}">
                        <a14:useLocalDpi xmlns:a14="http://schemas.microsoft.com/office/drawing/2010/main"/>
                      </a:ext>
                      <a:ext uri="{96DAC541-7B7A-43D3-8B79-37D633B846F1}">
                        <asvg:svgBlip xmlns:asvg="http://schemas.microsoft.com/office/drawing/2016/SVG/main" r:embed="rId111"/>
                      </a:ext>
                    </a:extLst>
                  </a:blip>
                  <a:stretch>
                    <a:fillRect/>
                  </a:stretch>
                </p:blipFill>
                <p:spPr>
                  <a:xfrm>
                    <a:off x="718982" y="3941425"/>
                    <a:ext cx="893917" cy="1673423"/>
                  </a:xfrm>
                  <a:prstGeom prst="rect">
                    <a:avLst/>
                  </a:prstGeom>
                  <a:effectLst>
                    <a:innerShdw blurRad="215900" dist="50800" dir="16200000">
                      <a:srgbClr val="002060">
                        <a:alpha val="50000"/>
                      </a:srgbClr>
                    </a:innerShdw>
                  </a:effectLst>
                </p:spPr>
              </p:pic>
              <p:pic>
                <p:nvPicPr>
                  <p:cNvPr id="26" name="GU - Guam">
                    <a:extLst>
                      <a:ext uri="{FF2B5EF4-FFF2-40B4-BE49-F238E27FC236}">
                        <a16:creationId xmlns:a16="http://schemas.microsoft.com/office/drawing/2014/main" id="{8B8A8C00-27F8-478D-61D9-184AEF2CFABD}"/>
                      </a:ext>
                    </a:extLst>
                  </p:cNvPr>
                  <p:cNvPicPr>
                    <a:picLocks noChangeAspect="1"/>
                  </p:cNvPicPr>
                  <p:nvPr/>
                </p:nvPicPr>
                <p:blipFill>
                  <a:blip r:embed="rId112">
                    <a:extLst>
                      <a:ext uri="{96DAC541-7B7A-43D3-8B79-37D633B846F1}">
                        <asvg:svgBlip xmlns:asvg="http://schemas.microsoft.com/office/drawing/2016/SVG/main" r:embed="rId113"/>
                      </a:ext>
                    </a:extLst>
                  </a:blip>
                  <a:stretch>
                    <a:fillRect/>
                  </a:stretch>
                </p:blipFill>
                <p:spPr>
                  <a:xfrm>
                    <a:off x="2366818" y="3125783"/>
                    <a:ext cx="599885" cy="740283"/>
                  </a:xfrm>
                  <a:prstGeom prst="rect">
                    <a:avLst/>
                  </a:prstGeom>
                  <a:effectLst>
                    <a:innerShdw blurRad="215900" dist="50800" dir="16200000">
                      <a:srgbClr val="002060">
                        <a:alpha val="50000"/>
                      </a:srgbClr>
                    </a:innerShdw>
                  </a:effectLst>
                </p:spPr>
              </p:pic>
            </p:grpSp>
            <p:sp>
              <p:nvSpPr>
                <p:cNvPr id="21" name="Washington D.C.">
                  <a:extLst>
                    <a:ext uri="{FF2B5EF4-FFF2-40B4-BE49-F238E27FC236}">
                      <a16:creationId xmlns:a16="http://schemas.microsoft.com/office/drawing/2014/main" id="{5018F8F4-79F8-D13F-C424-F62FAE50CBF0}"/>
                    </a:ext>
                  </a:extLst>
                </p:cNvPr>
                <p:cNvSpPr/>
                <p:nvPr/>
              </p:nvSpPr>
              <p:spPr>
                <a:xfrm>
                  <a:off x="9476837" y="3206187"/>
                  <a:ext cx="164661" cy="164661"/>
                </a:xfrm>
                <a:prstGeom prst="star5">
                  <a:avLst/>
                </a:prstGeom>
                <a:solidFill>
                  <a:schemeClr val="accent1"/>
                </a:solidFill>
                <a:ln w="12700" cap="flat">
                  <a:solidFill>
                    <a:schemeClr val="bg1"/>
                  </a:solidFill>
                  <a:prstDash val="solid"/>
                  <a:miter/>
                </a:ln>
                <a:effectLst>
                  <a:innerShdw blurRad="215900" dist="50800" dir="16200000">
                    <a:srgbClr val="00206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5" name="TextBox 4">
              <a:extLst>
                <a:ext uri="{FF2B5EF4-FFF2-40B4-BE49-F238E27FC236}">
                  <a16:creationId xmlns:a16="http://schemas.microsoft.com/office/drawing/2014/main" id="{53E80515-923F-11D8-C17F-88694CE7CE12}"/>
                </a:ext>
              </a:extLst>
            </p:cNvPr>
            <p:cNvSpPr txBox="1"/>
            <p:nvPr/>
          </p:nvSpPr>
          <p:spPr>
            <a:xfrm>
              <a:off x="9482539" y="1698448"/>
              <a:ext cx="1725466" cy="646331"/>
            </a:xfrm>
            <a:prstGeom prst="rect">
              <a:avLst/>
            </a:prstGeom>
            <a:noFill/>
          </p:spPr>
          <p:txBody>
            <a:bodyPr wrap="square" rtlCol="0">
              <a:spAutoFit/>
            </a:bodyPr>
            <a:lstStyle/>
            <a:p>
              <a:pPr algn="ctr"/>
              <a:r>
                <a:rPr lang="en-US" dirty="0"/>
                <a:t>Region 1</a:t>
              </a:r>
            </a:p>
            <a:p>
              <a:pPr algn="ctr"/>
              <a:r>
                <a:rPr lang="en-US" dirty="0"/>
                <a:t>Boston, MA</a:t>
              </a:r>
            </a:p>
          </p:txBody>
        </p:sp>
        <p:sp>
          <p:nvSpPr>
            <p:cNvPr id="6" name="TextBox 5">
              <a:extLst>
                <a:ext uri="{FF2B5EF4-FFF2-40B4-BE49-F238E27FC236}">
                  <a16:creationId xmlns:a16="http://schemas.microsoft.com/office/drawing/2014/main" id="{D83B340C-53CB-9568-40F4-86692F602EDC}"/>
                </a:ext>
              </a:extLst>
            </p:cNvPr>
            <p:cNvSpPr txBox="1"/>
            <p:nvPr/>
          </p:nvSpPr>
          <p:spPr>
            <a:xfrm>
              <a:off x="10180775" y="3308663"/>
              <a:ext cx="1890942" cy="646331"/>
            </a:xfrm>
            <a:prstGeom prst="rect">
              <a:avLst/>
            </a:prstGeom>
            <a:noFill/>
          </p:spPr>
          <p:txBody>
            <a:bodyPr wrap="square" rtlCol="0">
              <a:spAutoFit/>
            </a:bodyPr>
            <a:lstStyle/>
            <a:p>
              <a:pPr algn="ctr"/>
              <a:r>
                <a:rPr lang="en-US" dirty="0"/>
                <a:t>Region 2</a:t>
              </a:r>
            </a:p>
            <a:p>
              <a:pPr algn="ctr"/>
              <a:r>
                <a:rPr lang="en-US" dirty="0"/>
                <a:t>Philadelphia, PA</a:t>
              </a:r>
            </a:p>
          </p:txBody>
        </p:sp>
        <p:cxnSp>
          <p:nvCxnSpPr>
            <p:cNvPr id="7" name="Straight Connector 6">
              <a:extLst>
                <a:ext uri="{FF2B5EF4-FFF2-40B4-BE49-F238E27FC236}">
                  <a16:creationId xmlns:a16="http://schemas.microsoft.com/office/drawing/2014/main" id="{CD9D7D08-402C-3168-69D1-2ECE74B9D0CC}"/>
                </a:ext>
              </a:extLst>
            </p:cNvPr>
            <p:cNvCxnSpPr>
              <a:cxnSpLocks/>
              <a:stCxn id="5" idx="2"/>
            </p:cNvCxnSpPr>
            <p:nvPr/>
          </p:nvCxnSpPr>
          <p:spPr>
            <a:xfrm>
              <a:off x="10345272" y="2344779"/>
              <a:ext cx="746034" cy="3321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8FC285-22BD-66C2-34CB-718982CE6406}"/>
                </a:ext>
              </a:extLst>
            </p:cNvPr>
            <p:cNvCxnSpPr>
              <a:cxnSpLocks/>
            </p:cNvCxnSpPr>
            <p:nvPr/>
          </p:nvCxnSpPr>
          <p:spPr>
            <a:xfrm>
              <a:off x="10602271" y="3012775"/>
              <a:ext cx="399410" cy="3729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F7DA4E-C4D0-DC5E-69D8-00852EEEF69A}"/>
                </a:ext>
              </a:extLst>
            </p:cNvPr>
            <p:cNvCxnSpPr>
              <a:cxnSpLocks/>
            </p:cNvCxnSpPr>
            <p:nvPr/>
          </p:nvCxnSpPr>
          <p:spPr>
            <a:xfrm>
              <a:off x="9683938" y="4028333"/>
              <a:ext cx="893870" cy="4619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651310-EA44-E7AD-5FCA-34A9F9B247A9}"/>
                </a:ext>
              </a:extLst>
            </p:cNvPr>
            <p:cNvSpPr txBox="1"/>
            <p:nvPr/>
          </p:nvSpPr>
          <p:spPr>
            <a:xfrm>
              <a:off x="10373991" y="4326975"/>
              <a:ext cx="1725466" cy="646331"/>
            </a:xfrm>
            <a:prstGeom prst="rect">
              <a:avLst/>
            </a:prstGeom>
            <a:noFill/>
          </p:spPr>
          <p:txBody>
            <a:bodyPr wrap="square" rtlCol="0">
              <a:spAutoFit/>
            </a:bodyPr>
            <a:lstStyle/>
            <a:p>
              <a:pPr algn="ctr"/>
              <a:r>
                <a:rPr lang="en-US" dirty="0"/>
                <a:t>Region 3</a:t>
              </a:r>
            </a:p>
            <a:p>
              <a:pPr algn="ctr"/>
              <a:r>
                <a:rPr lang="en-US" dirty="0"/>
                <a:t>Atlanta, GA</a:t>
              </a:r>
            </a:p>
          </p:txBody>
        </p:sp>
        <p:cxnSp>
          <p:nvCxnSpPr>
            <p:cNvPr id="11" name="Straight Connector 10">
              <a:extLst>
                <a:ext uri="{FF2B5EF4-FFF2-40B4-BE49-F238E27FC236}">
                  <a16:creationId xmlns:a16="http://schemas.microsoft.com/office/drawing/2014/main" id="{0519C5B6-E449-F4F6-70FE-7073433CA3DF}"/>
                </a:ext>
              </a:extLst>
            </p:cNvPr>
            <p:cNvCxnSpPr>
              <a:cxnSpLocks/>
            </p:cNvCxnSpPr>
            <p:nvPr/>
          </p:nvCxnSpPr>
          <p:spPr>
            <a:xfrm>
              <a:off x="7936147" y="4296286"/>
              <a:ext cx="463849" cy="6770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E41805C-F730-3AC7-1333-57EA29279012}"/>
                </a:ext>
              </a:extLst>
            </p:cNvPr>
            <p:cNvSpPr txBox="1"/>
            <p:nvPr/>
          </p:nvSpPr>
          <p:spPr>
            <a:xfrm>
              <a:off x="7552377" y="4967127"/>
              <a:ext cx="1725466" cy="646331"/>
            </a:xfrm>
            <a:prstGeom prst="rect">
              <a:avLst/>
            </a:prstGeom>
            <a:noFill/>
          </p:spPr>
          <p:txBody>
            <a:bodyPr wrap="square" rtlCol="0">
              <a:spAutoFit/>
            </a:bodyPr>
            <a:lstStyle/>
            <a:p>
              <a:pPr algn="ctr"/>
              <a:r>
                <a:rPr lang="en-US" dirty="0"/>
                <a:t>Region 4</a:t>
              </a:r>
            </a:p>
            <a:p>
              <a:pPr algn="ctr"/>
              <a:r>
                <a:rPr lang="en-US" dirty="0"/>
                <a:t>Dallas, TX</a:t>
              </a:r>
            </a:p>
          </p:txBody>
        </p:sp>
        <p:cxnSp>
          <p:nvCxnSpPr>
            <p:cNvPr id="13" name="Straight Connector 12">
              <a:extLst>
                <a:ext uri="{FF2B5EF4-FFF2-40B4-BE49-F238E27FC236}">
                  <a16:creationId xmlns:a16="http://schemas.microsoft.com/office/drawing/2014/main" id="{2813D38F-6D20-59A6-AF0C-7BFF16DB38C6}"/>
                </a:ext>
              </a:extLst>
            </p:cNvPr>
            <p:cNvCxnSpPr>
              <a:cxnSpLocks/>
            </p:cNvCxnSpPr>
            <p:nvPr/>
          </p:nvCxnSpPr>
          <p:spPr>
            <a:xfrm>
              <a:off x="8327759" y="1962655"/>
              <a:ext cx="660254" cy="10285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67DC022-C6D6-680F-CE7C-BFE588D7FCC3}"/>
                </a:ext>
              </a:extLst>
            </p:cNvPr>
            <p:cNvSpPr txBox="1"/>
            <p:nvPr/>
          </p:nvSpPr>
          <p:spPr>
            <a:xfrm>
              <a:off x="7435641" y="1270293"/>
              <a:ext cx="1725466" cy="646331"/>
            </a:xfrm>
            <a:prstGeom prst="rect">
              <a:avLst/>
            </a:prstGeom>
            <a:noFill/>
          </p:spPr>
          <p:txBody>
            <a:bodyPr wrap="square" rtlCol="0">
              <a:spAutoFit/>
            </a:bodyPr>
            <a:lstStyle/>
            <a:p>
              <a:pPr algn="ctr"/>
              <a:r>
                <a:rPr lang="en-US" dirty="0"/>
                <a:t>Region 5</a:t>
              </a:r>
            </a:p>
            <a:p>
              <a:pPr algn="ctr"/>
              <a:r>
                <a:rPr lang="en-US" dirty="0"/>
                <a:t>Chicago, IL</a:t>
              </a:r>
            </a:p>
          </p:txBody>
        </p:sp>
        <p:cxnSp>
          <p:nvCxnSpPr>
            <p:cNvPr id="15" name="Straight Connector 14">
              <a:extLst>
                <a:ext uri="{FF2B5EF4-FFF2-40B4-BE49-F238E27FC236}">
                  <a16:creationId xmlns:a16="http://schemas.microsoft.com/office/drawing/2014/main" id="{A57D8273-DC10-8420-E935-1CEC9C1A0943}"/>
                </a:ext>
              </a:extLst>
            </p:cNvPr>
            <p:cNvCxnSpPr>
              <a:cxnSpLocks/>
              <a:stCxn id="16" idx="0"/>
            </p:cNvCxnSpPr>
            <p:nvPr/>
          </p:nvCxnSpPr>
          <p:spPr>
            <a:xfrm flipV="1">
              <a:off x="4027681" y="3244024"/>
              <a:ext cx="563812" cy="299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DD36FBB-21BA-C6DE-7554-55CFF1315E47}"/>
                </a:ext>
              </a:extLst>
            </p:cNvPr>
            <p:cNvSpPr txBox="1"/>
            <p:nvPr/>
          </p:nvSpPr>
          <p:spPr>
            <a:xfrm>
              <a:off x="2976896" y="3543757"/>
              <a:ext cx="2101569" cy="646331"/>
            </a:xfrm>
            <a:prstGeom prst="rect">
              <a:avLst/>
            </a:prstGeom>
            <a:noFill/>
          </p:spPr>
          <p:txBody>
            <a:bodyPr wrap="square" rtlCol="0">
              <a:spAutoFit/>
            </a:bodyPr>
            <a:lstStyle/>
            <a:p>
              <a:pPr algn="ctr"/>
              <a:r>
                <a:rPr lang="en-US" dirty="0"/>
                <a:t>Region 6</a:t>
              </a:r>
            </a:p>
            <a:p>
              <a:pPr algn="ctr"/>
              <a:r>
                <a:rPr lang="en-US" dirty="0"/>
                <a:t>San Francisco, CA</a:t>
              </a:r>
            </a:p>
          </p:txBody>
        </p:sp>
      </p:grpSp>
      <p:sp>
        <p:nvSpPr>
          <p:cNvPr id="77" name="Rectangle 76">
            <a:extLst>
              <a:ext uri="{FF2B5EF4-FFF2-40B4-BE49-F238E27FC236}">
                <a16:creationId xmlns:a16="http://schemas.microsoft.com/office/drawing/2014/main" id="{4C8A1B71-EB04-8897-1DCA-CDC280CE59A3}"/>
              </a:ext>
            </a:extLst>
          </p:cNvPr>
          <p:cNvSpPr/>
          <p:nvPr/>
        </p:nvSpPr>
        <p:spPr>
          <a:xfrm>
            <a:off x="304800" y="1358537"/>
            <a:ext cx="11644446" cy="49992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Content Placeholder 12">
            <a:extLst>
              <a:ext uri="{FF2B5EF4-FFF2-40B4-BE49-F238E27FC236}">
                <a16:creationId xmlns:a16="http://schemas.microsoft.com/office/drawing/2014/main" id="{EC7ADF58-7FC6-2A1E-54E6-4B33E3C3642A}"/>
              </a:ext>
            </a:extLst>
          </p:cNvPr>
          <p:cNvSpPr txBox="1">
            <a:spLocks/>
          </p:cNvSpPr>
          <p:nvPr/>
        </p:nvSpPr>
        <p:spPr>
          <a:xfrm>
            <a:off x="446314" y="1167205"/>
            <a:ext cx="11551451" cy="47461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Regional Director:</a:t>
            </a:r>
            <a:r>
              <a:rPr lang="en-US" sz="2400" dirty="0"/>
              <a:t> </a:t>
            </a:r>
            <a:r>
              <a:rPr lang="en-US" sz="2400" b="1" dirty="0"/>
              <a:t>Patricia Garcia</a:t>
            </a:r>
            <a:endParaRPr lang="en-US" b="1" dirty="0"/>
          </a:p>
          <a:p>
            <a:r>
              <a:rPr lang="en-US" sz="2400" b="1" dirty="0">
                <a:cs typeface="Arial" panose="020B0604020202020204"/>
              </a:rPr>
              <a:t>Deputy Regional Director: Aaron Wall</a:t>
            </a:r>
          </a:p>
          <a:p>
            <a:r>
              <a:rPr lang="en-US" sz="2400" b="1" dirty="0">
                <a:cs typeface="Arial" panose="020B0604020202020204"/>
              </a:rPr>
              <a:t>Special Initiatives/Industries</a:t>
            </a:r>
          </a:p>
          <a:p>
            <a:pPr lvl="1"/>
            <a:r>
              <a:rPr lang="en-US" dirty="0">
                <a:cs typeface="Arial" panose="020B0604020202020204"/>
              </a:rPr>
              <a:t>Information Technology/</a:t>
            </a:r>
            <a:r>
              <a:rPr lang="en-US" dirty="0">
                <a:ea typeface="+mn-lt"/>
                <a:cs typeface="+mn-lt"/>
              </a:rPr>
              <a:t>Cybersecurity</a:t>
            </a:r>
          </a:p>
          <a:p>
            <a:pPr lvl="1"/>
            <a:r>
              <a:rPr lang="en-US" dirty="0">
                <a:cs typeface="Arial" panose="020B0604020202020204"/>
              </a:rPr>
              <a:t>Telecommunications </a:t>
            </a:r>
          </a:p>
          <a:p>
            <a:pPr lvl="1"/>
            <a:r>
              <a:rPr lang="en-US" dirty="0">
                <a:cs typeface="Arial" panose="020B0604020202020204"/>
              </a:rPr>
              <a:t>Agriculture</a:t>
            </a:r>
          </a:p>
          <a:p>
            <a:pPr marL="0" indent="0">
              <a:buFont typeface="Arial" panose="020B0604020202020204" pitchFamily="34" charset="0"/>
              <a:buNone/>
            </a:pPr>
            <a:endParaRPr lang="en-US" sz="2400" dirty="0">
              <a:cs typeface="Arial" panose="020B0604020202020204"/>
            </a:endParaRPr>
          </a:p>
          <a:p>
            <a:pPr marL="0" indent="0">
              <a:buFont typeface="Arial" panose="020B0604020202020204" pitchFamily="34" charset="0"/>
              <a:buNone/>
            </a:pPr>
            <a:endParaRPr lang="en-US" sz="2400" dirty="0">
              <a:cs typeface="Arial" panose="020B0604020202020204"/>
            </a:endParaRPr>
          </a:p>
          <a:p>
            <a:endParaRPr lang="en-US" dirty="0">
              <a:cs typeface="Arial" panose="020B0604020202020204"/>
            </a:endParaRPr>
          </a:p>
        </p:txBody>
      </p:sp>
      <p:graphicFrame>
        <p:nvGraphicFramePr>
          <p:cNvPr id="80" name="Table 79">
            <a:extLst>
              <a:ext uri="{FF2B5EF4-FFF2-40B4-BE49-F238E27FC236}">
                <a16:creationId xmlns:a16="http://schemas.microsoft.com/office/drawing/2014/main" id="{22AEF689-C709-35E3-3B34-AAB9CDC7B39D}"/>
              </a:ext>
            </a:extLst>
          </p:cNvPr>
          <p:cNvGraphicFramePr>
            <a:graphicFrameLocks noGrp="1"/>
          </p:cNvGraphicFramePr>
          <p:nvPr>
            <p:extLst>
              <p:ext uri="{D42A27DB-BD31-4B8C-83A1-F6EECF244321}">
                <p14:modId xmlns:p14="http://schemas.microsoft.com/office/powerpoint/2010/main" val="3567803791"/>
              </p:ext>
            </p:extLst>
          </p:nvPr>
        </p:nvGraphicFramePr>
        <p:xfrm>
          <a:off x="8709538" y="3071536"/>
          <a:ext cx="3470968" cy="2834640"/>
        </p:xfrm>
        <a:graphic>
          <a:graphicData uri="http://schemas.openxmlformats.org/drawingml/2006/table">
            <a:tbl>
              <a:tblPr firstRow="1" bandRow="1">
                <a:tableStyleId>{5C22544A-7EE6-4342-B048-85BDC9FD1C3A}</a:tableStyleId>
              </a:tblPr>
              <a:tblGrid>
                <a:gridCol w="1752918">
                  <a:extLst>
                    <a:ext uri="{9D8B030D-6E8A-4147-A177-3AD203B41FA5}">
                      <a16:colId xmlns:a16="http://schemas.microsoft.com/office/drawing/2014/main" val="3633835903"/>
                    </a:ext>
                  </a:extLst>
                </a:gridCol>
                <a:gridCol w="1718050">
                  <a:extLst>
                    <a:ext uri="{9D8B030D-6E8A-4147-A177-3AD203B41FA5}">
                      <a16:colId xmlns:a16="http://schemas.microsoft.com/office/drawing/2014/main" val="1918721496"/>
                    </a:ext>
                  </a:extLst>
                </a:gridCol>
              </a:tblGrid>
              <a:tr h="251570">
                <a:tc>
                  <a:txBody>
                    <a:bodyPr/>
                    <a:lstStyle/>
                    <a:p>
                      <a:pPr algn="ctr"/>
                      <a:r>
                        <a:rPr lang="en-US" sz="1200" dirty="0"/>
                        <a:t>OA</a:t>
                      </a:r>
                    </a:p>
                  </a:txBody>
                  <a:tcPr/>
                </a:tc>
                <a:tc>
                  <a:txBody>
                    <a:bodyPr/>
                    <a:lstStyle/>
                    <a:p>
                      <a:pPr algn="ctr"/>
                      <a:r>
                        <a:rPr lang="en-US" sz="1200" dirty="0"/>
                        <a:t>SAA</a:t>
                      </a:r>
                    </a:p>
                  </a:txBody>
                  <a:tcPr/>
                </a:tc>
                <a:extLst>
                  <a:ext uri="{0D108BD9-81ED-4DB2-BD59-A6C34878D82A}">
                    <a16:rowId xmlns:a16="http://schemas.microsoft.com/office/drawing/2014/main" val="790905631"/>
                  </a:ext>
                </a:extLst>
              </a:tr>
              <a:tr h="251570">
                <a:tc>
                  <a:txBody>
                    <a:bodyPr/>
                    <a:lstStyle/>
                    <a:p>
                      <a:pPr algn="ctr"/>
                      <a:r>
                        <a:rPr lang="en-US" sz="1200" dirty="0"/>
                        <a:t>Alaska</a:t>
                      </a:r>
                    </a:p>
                  </a:txBody>
                  <a:tcPr/>
                </a:tc>
                <a:tc>
                  <a:txBody>
                    <a:bodyPr/>
                    <a:lstStyle/>
                    <a:p>
                      <a:pPr algn="ctr"/>
                      <a:r>
                        <a:rPr lang="en-US" sz="1200" dirty="0"/>
                        <a:t>Arizona</a:t>
                      </a:r>
                    </a:p>
                  </a:txBody>
                  <a:tcPr/>
                </a:tc>
                <a:extLst>
                  <a:ext uri="{0D108BD9-81ED-4DB2-BD59-A6C34878D82A}">
                    <a16:rowId xmlns:a16="http://schemas.microsoft.com/office/drawing/2014/main" val="1037127656"/>
                  </a:ext>
                </a:extLst>
              </a:tr>
              <a:tr h="251570">
                <a:tc>
                  <a:txBody>
                    <a:bodyPr/>
                    <a:lstStyle/>
                    <a:p>
                      <a:pPr algn="ctr"/>
                      <a:r>
                        <a:rPr lang="en-US" sz="1200" dirty="0"/>
                        <a:t>California</a:t>
                      </a:r>
                    </a:p>
                  </a:txBody>
                  <a:tcPr/>
                </a:tc>
                <a:tc>
                  <a:txBody>
                    <a:bodyPr/>
                    <a:lstStyle/>
                    <a:p>
                      <a:pPr algn="ctr"/>
                      <a:r>
                        <a:rPr lang="en-US" sz="1200" dirty="0"/>
                        <a:t>Guam</a:t>
                      </a:r>
                    </a:p>
                  </a:txBody>
                  <a:tcPr/>
                </a:tc>
                <a:extLst>
                  <a:ext uri="{0D108BD9-81ED-4DB2-BD59-A6C34878D82A}">
                    <a16:rowId xmlns:a16="http://schemas.microsoft.com/office/drawing/2014/main" val="2325157301"/>
                  </a:ext>
                </a:extLst>
              </a:tr>
              <a:tr h="251570">
                <a:tc>
                  <a:txBody>
                    <a:bodyPr/>
                    <a:lstStyle/>
                    <a:p>
                      <a:pPr algn="ctr"/>
                      <a:r>
                        <a:rPr lang="en-US" sz="1200" dirty="0"/>
                        <a:t>Idaho</a:t>
                      </a:r>
                    </a:p>
                  </a:txBody>
                  <a:tcPr/>
                </a:tc>
                <a:tc>
                  <a:txBody>
                    <a:bodyPr/>
                    <a:lstStyle/>
                    <a:p>
                      <a:pPr lvl="0" algn="ctr">
                        <a:buNone/>
                      </a:pPr>
                      <a:r>
                        <a:rPr lang="en-US" sz="1200" dirty="0"/>
                        <a:t>Nevada</a:t>
                      </a:r>
                    </a:p>
                  </a:txBody>
                  <a:tcPr/>
                </a:tc>
                <a:extLst>
                  <a:ext uri="{0D108BD9-81ED-4DB2-BD59-A6C34878D82A}">
                    <a16:rowId xmlns:a16="http://schemas.microsoft.com/office/drawing/2014/main" val="3947423558"/>
                  </a:ext>
                </a:extLst>
              </a:tr>
              <a:tr h="251570">
                <a:tc>
                  <a:txBody>
                    <a:bodyPr/>
                    <a:lstStyle/>
                    <a:p>
                      <a:pPr algn="ctr"/>
                      <a:r>
                        <a:rPr lang="en-US" sz="1200" dirty="0"/>
                        <a:t>American Samoa</a:t>
                      </a:r>
                    </a:p>
                  </a:txBody>
                  <a:tcPr/>
                </a:tc>
                <a:tc>
                  <a:txBody>
                    <a:bodyPr/>
                    <a:lstStyle/>
                    <a:p>
                      <a:pPr algn="ctr"/>
                      <a:r>
                        <a:rPr lang="en-US" sz="1200" dirty="0"/>
                        <a:t>Oregon</a:t>
                      </a:r>
                    </a:p>
                  </a:txBody>
                  <a:tcPr/>
                </a:tc>
                <a:extLst>
                  <a:ext uri="{0D108BD9-81ED-4DB2-BD59-A6C34878D82A}">
                    <a16:rowId xmlns:a16="http://schemas.microsoft.com/office/drawing/2014/main" val="776728681"/>
                  </a:ext>
                </a:extLst>
              </a:tr>
              <a:tr h="251570">
                <a:tc>
                  <a:txBody>
                    <a:bodyPr/>
                    <a:lstStyle/>
                    <a:p>
                      <a:pPr lvl="0" algn="ctr">
                        <a:buNone/>
                      </a:pPr>
                      <a:r>
                        <a:rPr lang="en-US" sz="1200" b="0" i="0" u="none" strike="noStrike" noProof="0" dirty="0">
                          <a:latin typeface="Arial"/>
                        </a:rPr>
                        <a:t>Northern Mariana Islands (CNMI)</a:t>
                      </a:r>
                    </a:p>
                  </a:txBody>
                  <a:tcPr/>
                </a:tc>
                <a:tc>
                  <a:txBody>
                    <a:bodyPr/>
                    <a:lstStyle/>
                    <a:p>
                      <a:pPr algn="ctr"/>
                      <a:r>
                        <a:rPr lang="en-US" sz="1200" dirty="0"/>
                        <a:t>Washington</a:t>
                      </a:r>
                    </a:p>
                  </a:txBody>
                  <a:tcPr/>
                </a:tc>
                <a:extLst>
                  <a:ext uri="{0D108BD9-81ED-4DB2-BD59-A6C34878D82A}">
                    <a16:rowId xmlns:a16="http://schemas.microsoft.com/office/drawing/2014/main" val="1098028480"/>
                  </a:ext>
                </a:extLst>
              </a:tr>
              <a:tr h="301883">
                <a:tc>
                  <a:txBody>
                    <a:bodyPr/>
                    <a:lstStyle/>
                    <a:p>
                      <a:pPr algn="ctr"/>
                      <a:r>
                        <a:rPr lang="en-US" sz="1200" dirty="0"/>
                        <a:t>Three "Freely Associated" nations: Palau, Micronesia, Marshall Islands</a:t>
                      </a:r>
                    </a:p>
                  </a:txBody>
                  <a:tcPr/>
                </a:tc>
                <a:tc>
                  <a:txBody>
                    <a:bodyPr/>
                    <a:lstStyle/>
                    <a:p>
                      <a:pPr algn="ctr"/>
                      <a:r>
                        <a:rPr lang="en-US" sz="1200" dirty="0"/>
                        <a:t>Hawaii</a:t>
                      </a:r>
                    </a:p>
                  </a:txBody>
                  <a:tcPr/>
                </a:tc>
                <a:extLst>
                  <a:ext uri="{0D108BD9-81ED-4DB2-BD59-A6C34878D82A}">
                    <a16:rowId xmlns:a16="http://schemas.microsoft.com/office/drawing/2014/main" val="4050462418"/>
                  </a:ext>
                </a:extLst>
              </a:tr>
            </a:tbl>
          </a:graphicData>
        </a:graphic>
      </p:graphicFrame>
      <p:graphicFrame>
        <p:nvGraphicFramePr>
          <p:cNvPr id="81" name="Table 80">
            <a:extLst>
              <a:ext uri="{FF2B5EF4-FFF2-40B4-BE49-F238E27FC236}">
                <a16:creationId xmlns:a16="http://schemas.microsoft.com/office/drawing/2014/main" id="{98AFD545-DBD4-CB50-E90C-0C0B3526A580}"/>
              </a:ext>
            </a:extLst>
          </p:cNvPr>
          <p:cNvGraphicFramePr>
            <a:graphicFrameLocks noGrp="1"/>
          </p:cNvGraphicFramePr>
          <p:nvPr>
            <p:extLst>
              <p:ext uri="{D42A27DB-BD31-4B8C-83A1-F6EECF244321}">
                <p14:modId xmlns:p14="http://schemas.microsoft.com/office/powerpoint/2010/main" val="796718932"/>
              </p:ext>
            </p:extLst>
          </p:nvPr>
        </p:nvGraphicFramePr>
        <p:xfrm>
          <a:off x="8739896" y="5882413"/>
          <a:ext cx="3446925" cy="548640"/>
        </p:xfrm>
        <a:graphic>
          <a:graphicData uri="http://schemas.openxmlformats.org/drawingml/2006/table">
            <a:tbl>
              <a:tblPr firstRow="1" bandRow="1">
                <a:tableStyleId>{5C22544A-7EE6-4342-B048-85BDC9FD1C3A}</a:tableStyleId>
              </a:tblPr>
              <a:tblGrid>
                <a:gridCol w="1705970">
                  <a:extLst>
                    <a:ext uri="{9D8B030D-6E8A-4147-A177-3AD203B41FA5}">
                      <a16:colId xmlns:a16="http://schemas.microsoft.com/office/drawing/2014/main" val="2166921910"/>
                    </a:ext>
                  </a:extLst>
                </a:gridCol>
                <a:gridCol w="1740955">
                  <a:extLst>
                    <a:ext uri="{9D8B030D-6E8A-4147-A177-3AD203B41FA5}">
                      <a16:colId xmlns:a16="http://schemas.microsoft.com/office/drawing/2014/main" val="521591420"/>
                    </a:ext>
                  </a:extLst>
                </a:gridCol>
              </a:tblGrid>
              <a:tr h="257165">
                <a:tc>
                  <a:txBody>
                    <a:bodyPr/>
                    <a:lstStyle/>
                    <a:p>
                      <a:pPr algn="ctr" rtl="0" fontAlgn="base"/>
                      <a:r>
                        <a:rPr lang="en-US" sz="1200" dirty="0">
                          <a:effectLst/>
                        </a:rPr>
                        <a:t>Num App​</a:t>
                      </a:r>
                      <a:endParaRPr lang="en-US" sz="1200" b="1" i="0" dirty="0">
                        <a:solidFill>
                          <a:srgbClr val="FFFFFF"/>
                        </a:solidFill>
                        <a:effectLst/>
                      </a:endParaRPr>
                    </a:p>
                  </a:txBody>
                  <a:tcPr/>
                </a:tc>
                <a:tc>
                  <a:txBody>
                    <a:bodyPr/>
                    <a:lstStyle/>
                    <a:p>
                      <a:pPr algn="ctr" rtl="0" fontAlgn="base"/>
                      <a:r>
                        <a:rPr lang="en-US" sz="1200" dirty="0">
                          <a:effectLst/>
                        </a:rPr>
                        <a:t>Num Prog​</a:t>
                      </a:r>
                      <a:endParaRPr lang="en-US" sz="1200" b="1" i="0" dirty="0">
                        <a:solidFill>
                          <a:srgbClr val="FFFFFF"/>
                        </a:solidFill>
                        <a:effectLst/>
                      </a:endParaRPr>
                    </a:p>
                  </a:txBody>
                  <a:tcPr/>
                </a:tc>
                <a:extLst>
                  <a:ext uri="{0D108BD9-81ED-4DB2-BD59-A6C34878D82A}">
                    <a16:rowId xmlns:a16="http://schemas.microsoft.com/office/drawing/2014/main" val="1963047877"/>
                  </a:ext>
                </a:extLst>
              </a:tr>
              <a:tr h="234906">
                <a:tc>
                  <a:txBody>
                    <a:bodyPr/>
                    <a:lstStyle/>
                    <a:p>
                      <a:pPr algn="ctr" rtl="0" fontAlgn="base"/>
                      <a:r>
                        <a:rPr lang="en-US" sz="1200" dirty="0">
                          <a:effectLst/>
                        </a:rPr>
                        <a:t>113721​</a:t>
                      </a:r>
                      <a:endParaRPr lang="en-US" sz="1200" b="0" i="0" dirty="0">
                        <a:solidFill>
                          <a:srgbClr val="000000"/>
                        </a:solidFill>
                        <a:effectLst/>
                      </a:endParaRPr>
                    </a:p>
                  </a:txBody>
                  <a:tcPr/>
                </a:tc>
                <a:tc>
                  <a:txBody>
                    <a:bodyPr/>
                    <a:lstStyle/>
                    <a:p>
                      <a:pPr algn="ctr" rtl="0" fontAlgn="base"/>
                      <a:r>
                        <a:rPr lang="en-US" sz="1200" dirty="0">
                          <a:effectLst/>
                        </a:rPr>
                        <a:t>2160​</a:t>
                      </a:r>
                      <a:endParaRPr lang="en-US" sz="1200" b="0" i="0" dirty="0">
                        <a:solidFill>
                          <a:srgbClr val="000000"/>
                        </a:solidFill>
                        <a:effectLst/>
                      </a:endParaRPr>
                    </a:p>
                  </a:txBody>
                  <a:tcPr/>
                </a:tc>
                <a:extLst>
                  <a:ext uri="{0D108BD9-81ED-4DB2-BD59-A6C34878D82A}">
                    <a16:rowId xmlns:a16="http://schemas.microsoft.com/office/drawing/2014/main" val="2569031279"/>
                  </a:ext>
                </a:extLst>
              </a:tr>
            </a:tbl>
          </a:graphicData>
        </a:graphic>
      </p:graphicFrame>
      <p:sp>
        <p:nvSpPr>
          <p:cNvPr id="82" name="TextBox 81">
            <a:extLst>
              <a:ext uri="{FF2B5EF4-FFF2-40B4-BE49-F238E27FC236}">
                <a16:creationId xmlns:a16="http://schemas.microsoft.com/office/drawing/2014/main" id="{C321E6DF-4181-B506-56B1-A26260C3CEE7}"/>
              </a:ext>
            </a:extLst>
          </p:cNvPr>
          <p:cNvSpPr txBox="1"/>
          <p:nvPr/>
        </p:nvSpPr>
        <p:spPr>
          <a:xfrm rot="10800000" flipV="1">
            <a:off x="8268111" y="6471806"/>
            <a:ext cx="347082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t>Numbers in regions are OA/SAA combined</a:t>
            </a:r>
            <a:endParaRPr lang="en-US" sz="1200" dirty="0">
              <a:cs typeface="Arial"/>
            </a:endParaRPr>
          </a:p>
        </p:txBody>
      </p:sp>
    </p:spTree>
    <p:extLst>
      <p:ext uri="{BB962C8B-B14F-4D97-AF65-F5344CB8AC3E}">
        <p14:creationId xmlns:p14="http://schemas.microsoft.com/office/powerpoint/2010/main" val="397224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E78D0E-7F78-1373-53EE-48FEAC02D576}"/>
              </a:ext>
            </a:extLst>
          </p:cNvPr>
          <p:cNvSpPr/>
          <p:nvPr/>
        </p:nvSpPr>
        <p:spPr>
          <a:xfrm>
            <a:off x="1588"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07" eaLnBrk="0" fontAlgn="base" hangingPunct="0">
              <a:spcBef>
                <a:spcPct val="0"/>
              </a:spcBef>
              <a:spcAft>
                <a:spcPct val="0"/>
              </a:spcAft>
              <a:defRPr/>
            </a:pPr>
            <a:endParaRPr lang="en-US">
              <a:solidFill>
                <a:srgbClr val="FFFFFF"/>
              </a:solidFill>
              <a:latin typeface="Arial" panose="020B0604020202020204"/>
            </a:endParaRPr>
          </a:p>
        </p:txBody>
      </p:sp>
      <p:sp>
        <p:nvSpPr>
          <p:cNvPr id="2" name="Slide Number Placeholder 1">
            <a:extLst>
              <a:ext uri="{FF2B5EF4-FFF2-40B4-BE49-F238E27FC236}">
                <a16:creationId xmlns:a16="http://schemas.microsoft.com/office/drawing/2014/main" id="{BBC57458-353C-7AF0-4040-CCDB1E6EF418}"/>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defPPr>
              <a:defRPr lang="en-US"/>
            </a:defPPr>
            <a:lvl1pPr algn="r"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algn="l" defTabSz="914400" eaLnBrk="1" fontAlgn="base" hangingPunct="1">
              <a:spcBef>
                <a:spcPct val="0"/>
              </a:spcBef>
              <a:spcAft>
                <a:spcPct val="0"/>
              </a:spcAft>
              <a:defRPr/>
            </a:pPr>
            <a:fld id="{D61AABEC-672F-4B68-B914-690DA978312C}" type="slidenum">
              <a:rPr lang="en-US" smtClean="0"/>
              <a:pPr algn="l" defTabSz="914400" eaLnBrk="1" fontAlgn="base" hangingPunct="1">
                <a:spcBef>
                  <a:spcPct val="0"/>
                </a:spcBef>
                <a:spcAft>
                  <a:spcPct val="0"/>
                </a:spcAft>
                <a:defRPr/>
              </a:pPr>
              <a:t>27</a:t>
            </a:fld>
            <a:r>
              <a:rPr lang="en-US"/>
              <a:t> </a:t>
            </a:r>
            <a:endParaRPr lang="en-US" sz="900">
              <a:solidFill>
                <a:srgbClr val="FFFFFF"/>
              </a:solidFill>
              <a:latin typeface="Arial" panose="020B0604020202020204" pitchFamily="34" charset="0"/>
              <a:cs typeface="Arial" panose="020B0604020202020204" pitchFamily="34" charset="0"/>
            </a:endParaRPr>
          </a:p>
        </p:txBody>
      </p:sp>
      <p:sp>
        <p:nvSpPr>
          <p:cNvPr id="7" name="Text Placeholder 2">
            <a:extLst>
              <a:ext uri="{FF2B5EF4-FFF2-40B4-BE49-F238E27FC236}">
                <a16:creationId xmlns:a16="http://schemas.microsoft.com/office/drawing/2014/main" id="{CF0DB5ED-D616-AD44-F2AE-7F957DC8C16B}"/>
              </a:ext>
            </a:extLst>
          </p:cNvPr>
          <p:cNvSpPr txBox="1">
            <a:spLocks/>
          </p:cNvSpPr>
          <p:nvPr/>
        </p:nvSpPr>
        <p:spPr>
          <a:xfrm>
            <a:off x="7849122" y="3039104"/>
            <a:ext cx="3907809" cy="1655532"/>
          </a:xfrm>
          <a:prstGeom prst="rect">
            <a:avLst/>
          </a:prstGeom>
          <a:noFill/>
        </p:spPr>
        <p:txBody>
          <a:bodyPr wrap="square" lIns="108000" tIns="180000" rIns="108000" bIns="216000">
            <a:sp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fontAlgn="base">
              <a:lnSpc>
                <a:spcPct val="110000"/>
              </a:lnSpc>
              <a:spcAft>
                <a:spcPct val="0"/>
              </a:spcAft>
              <a:buNone/>
              <a:defRPr/>
            </a:pPr>
            <a:r>
              <a:rPr lang="en-US" sz="3200" b="1" dirty="0">
                <a:solidFill>
                  <a:srgbClr val="FFFFFF"/>
                </a:solidFill>
                <a:latin typeface="Arial"/>
                <a:cs typeface="Arial"/>
              </a:rPr>
              <a:t>Any Questions? </a:t>
            </a:r>
          </a:p>
          <a:p>
            <a:pPr marL="0" indent="0" fontAlgn="base">
              <a:lnSpc>
                <a:spcPct val="110000"/>
              </a:lnSpc>
              <a:spcAft>
                <a:spcPct val="0"/>
              </a:spcAft>
              <a:buNone/>
              <a:defRPr/>
            </a:pPr>
            <a:r>
              <a:rPr lang="en-US" sz="1800" dirty="0">
                <a:solidFill>
                  <a:srgbClr val="FFFFFF"/>
                </a:solidFill>
                <a:latin typeface="Arial"/>
                <a:cs typeface="Arial"/>
              </a:rPr>
              <a:t>The Office of Apprenticeship is </a:t>
            </a:r>
            <a:br>
              <a:rPr lang="en-US" sz="1800" dirty="0">
                <a:solidFill>
                  <a:srgbClr val="FFFFFF"/>
                </a:solidFill>
                <a:latin typeface="Arial"/>
                <a:cs typeface="Arial"/>
              </a:rPr>
            </a:br>
            <a:r>
              <a:rPr lang="en-US" sz="1800" dirty="0">
                <a:solidFill>
                  <a:srgbClr val="FFFFFF"/>
                </a:solidFill>
                <a:latin typeface="Arial"/>
                <a:cs typeface="Arial"/>
              </a:rPr>
              <a:t>here to help! </a:t>
            </a:r>
            <a:endParaRPr lang="en-US" sz="1800" i="1" dirty="0">
              <a:solidFill>
                <a:srgbClr val="FFFFFF"/>
              </a:solidFill>
            </a:endParaRPr>
          </a:p>
        </p:txBody>
      </p:sp>
      <p:sp>
        <p:nvSpPr>
          <p:cNvPr id="11" name="Text Placeholder 2">
            <a:extLst>
              <a:ext uri="{FF2B5EF4-FFF2-40B4-BE49-F238E27FC236}">
                <a16:creationId xmlns:a16="http://schemas.microsoft.com/office/drawing/2014/main" id="{214E6A9D-227C-F1EE-C927-A9746B490C75}"/>
              </a:ext>
            </a:extLst>
          </p:cNvPr>
          <p:cNvSpPr txBox="1">
            <a:spLocks/>
          </p:cNvSpPr>
          <p:nvPr/>
        </p:nvSpPr>
        <p:spPr>
          <a:xfrm>
            <a:off x="7903712" y="4694637"/>
            <a:ext cx="3798627" cy="1800187"/>
          </a:xfrm>
          <a:prstGeom prst="rect">
            <a:avLst/>
          </a:prstGeom>
          <a:noFill/>
        </p:spPr>
        <p:txBody>
          <a:bodyPr wrap="square" lIns="108000" tIns="180000" rIns="108000" bIns="216000">
            <a:sp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498475" indent="-485775" fontAlgn="base">
              <a:lnSpc>
                <a:spcPct val="110000"/>
              </a:lnSpc>
              <a:spcBef>
                <a:spcPts val="1600"/>
              </a:spcBef>
              <a:spcAft>
                <a:spcPct val="0"/>
              </a:spcAft>
              <a:buNone/>
              <a:defRPr/>
            </a:pPr>
            <a:r>
              <a:rPr lang="en-US" sz="1800" dirty="0">
                <a:solidFill>
                  <a:srgbClr val="FFFFFF"/>
                </a:solidFill>
                <a:latin typeface="Arial"/>
                <a:cs typeface="Arial"/>
              </a:rPr>
              <a:t>Contact us at:</a:t>
            </a:r>
            <a:r>
              <a:rPr lang="en-US" sz="1800" b="1" dirty="0">
                <a:solidFill>
                  <a:srgbClr val="FFFFFF"/>
                </a:solidFill>
                <a:latin typeface="Arial"/>
                <a:cs typeface="Arial"/>
              </a:rPr>
              <a:t> apprenticeship@dol.gov</a:t>
            </a:r>
            <a:r>
              <a:rPr lang="en-US" sz="1800" dirty="0">
                <a:solidFill>
                  <a:srgbClr val="FFFFFF"/>
                </a:solidFill>
                <a:latin typeface="Arial"/>
                <a:cs typeface="Arial"/>
              </a:rPr>
              <a:t> </a:t>
            </a:r>
          </a:p>
          <a:p>
            <a:pPr marL="539750" indent="-485775" fontAlgn="base">
              <a:lnSpc>
                <a:spcPct val="110000"/>
              </a:lnSpc>
              <a:spcBef>
                <a:spcPts val="1600"/>
              </a:spcBef>
              <a:spcAft>
                <a:spcPct val="0"/>
              </a:spcAft>
              <a:buNone/>
              <a:defRPr/>
            </a:pPr>
            <a:r>
              <a:rPr lang="en-US" sz="1800" dirty="0">
                <a:solidFill>
                  <a:srgbClr val="FFFFFF"/>
                </a:solidFill>
                <a:latin typeface="Arial"/>
                <a:cs typeface="Arial"/>
              </a:rPr>
              <a:t>Or Visit: </a:t>
            </a:r>
            <a:br>
              <a:rPr lang="en-US" sz="1800" dirty="0">
                <a:solidFill>
                  <a:srgbClr val="FFFFFF"/>
                </a:solidFill>
                <a:latin typeface="Arial"/>
                <a:cs typeface="Arial"/>
              </a:rPr>
            </a:br>
            <a:r>
              <a:rPr lang="en-US" sz="1800" b="1" dirty="0">
                <a:solidFill>
                  <a:srgbClr val="FFFFFF"/>
                </a:solidFill>
                <a:latin typeface="Arial"/>
                <a:cs typeface="Arial"/>
                <a:hlinkClick r:id="rId2">
                  <a:extLst>
                    <a:ext uri="{A12FA001-AC4F-418D-AE19-62706E023703}">
                      <ahyp:hlinkClr xmlns:ahyp="http://schemas.microsoft.com/office/drawing/2018/hyperlinkcolor" val="tx"/>
                    </a:ext>
                  </a:extLst>
                </a:hlinkClick>
              </a:rPr>
              <a:t>www.apprenticeship.gov</a:t>
            </a:r>
            <a:endParaRPr lang="en-US" sz="1800" dirty="0">
              <a:solidFill>
                <a:srgbClr val="FFFFFF"/>
              </a:solidFill>
            </a:endParaRPr>
          </a:p>
        </p:txBody>
      </p:sp>
      <p:sp>
        <p:nvSpPr>
          <p:cNvPr id="12" name="Title 2">
            <a:extLst>
              <a:ext uri="{FF2B5EF4-FFF2-40B4-BE49-F238E27FC236}">
                <a16:creationId xmlns:a16="http://schemas.microsoft.com/office/drawing/2014/main" id="{E7D34872-369E-7549-350D-D956F2DD7B15}"/>
              </a:ext>
            </a:extLst>
          </p:cNvPr>
          <p:cNvSpPr txBox="1">
            <a:spLocks/>
          </p:cNvSpPr>
          <p:nvPr/>
        </p:nvSpPr>
        <p:spPr>
          <a:xfrm>
            <a:off x="5037924" y="980227"/>
            <a:ext cx="6719007" cy="1588127"/>
          </a:xfrm>
          <a:prstGeom prst="rect">
            <a:avLst/>
          </a:prstGeom>
          <a:solidFill>
            <a:schemeClr val="accent5"/>
          </a:solidFill>
        </p:spPr>
        <p:txBody>
          <a:bodyPr vert="horz" wrap="square" lIns="108000" tIns="45720" rIns="72000" bIns="45720" rtlCol="0" anchor="t" anchorCtr="0">
            <a:spAutoFit/>
          </a:bodyPr>
          <a:lstStyle>
            <a:lvl1pPr algn="l" defTabSz="914126" rtl="0" eaLnBrk="1" latinLnBrk="0" hangingPunct="1">
              <a:lnSpc>
                <a:spcPct val="90000"/>
              </a:lnSpc>
              <a:spcBef>
                <a:spcPct val="0"/>
              </a:spcBef>
              <a:buNone/>
              <a:defRPr lang="en-US" sz="4800" b="1" kern="1200" dirty="0">
                <a:solidFill>
                  <a:schemeClr val="bg1"/>
                </a:solidFill>
                <a:latin typeface="Arial" panose="020B0604020202020204" pitchFamily="34" charset="0"/>
                <a:ea typeface="+mj-ea"/>
                <a:cs typeface="Arial" panose="020B0604020202020204" pitchFamily="34" charset="0"/>
              </a:defRPr>
            </a:lvl1pPr>
          </a:lstStyle>
          <a:p>
            <a:pPr fontAlgn="base">
              <a:spcAft>
                <a:spcPct val="0"/>
              </a:spcAft>
              <a:defRPr/>
            </a:pPr>
            <a:r>
              <a:rPr lang="en-ZA" sz="5400" dirty="0">
                <a:solidFill>
                  <a:srgbClr val="89CDDD"/>
                </a:solidFill>
                <a:latin typeface="Arial"/>
                <a:cs typeface="Arial"/>
              </a:rPr>
              <a:t>Thank You For Joining us Today!</a:t>
            </a:r>
            <a:endParaRPr lang="en-ZA" sz="5400" dirty="0">
              <a:solidFill>
                <a:srgbClr val="89CDDD"/>
              </a:solidFill>
            </a:endParaRPr>
          </a:p>
        </p:txBody>
      </p:sp>
      <p:sp>
        <p:nvSpPr>
          <p:cNvPr id="13" name="Shape 2679">
            <a:extLst>
              <a:ext uri="{FF2B5EF4-FFF2-40B4-BE49-F238E27FC236}">
                <a16:creationId xmlns:a16="http://schemas.microsoft.com/office/drawing/2014/main" id="{892D87EA-3CFC-51AA-30CB-4EED5CD74677}"/>
              </a:ext>
            </a:extLst>
          </p:cNvPr>
          <p:cNvSpPr/>
          <p:nvPr/>
        </p:nvSpPr>
        <p:spPr>
          <a:xfrm>
            <a:off x="8079144" y="5251856"/>
            <a:ext cx="279400" cy="203184"/>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9" tIns="19049" rIns="19049" bIns="19049" anchor="ctr"/>
          <a:lstStyle/>
          <a:p>
            <a:pPr algn="ctr" defTabSz="228574"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sp>
        <p:nvSpPr>
          <p:cNvPr id="14" name="Shape 2700">
            <a:extLst>
              <a:ext uri="{FF2B5EF4-FFF2-40B4-BE49-F238E27FC236}">
                <a16:creationId xmlns:a16="http://schemas.microsoft.com/office/drawing/2014/main" id="{042EDF4F-F23E-874B-DECF-BDBFEE364012}"/>
              </a:ext>
            </a:extLst>
          </p:cNvPr>
          <p:cNvSpPr/>
          <p:nvPr/>
        </p:nvSpPr>
        <p:spPr>
          <a:xfrm>
            <a:off x="8079144" y="6019944"/>
            <a:ext cx="279400" cy="279379"/>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9" tIns="19049" rIns="19049" bIns="19049" anchor="ctr"/>
          <a:lstStyle/>
          <a:p>
            <a:pPr algn="ctr" defTabSz="228574"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solidFill>
                <a:srgbClr val="FFFFFF"/>
              </a:solidFill>
              <a:effectLst>
                <a:outerShdw blurRad="38100" dist="12700" dir="5400000" rotWithShape="0">
                  <a:srgbClr val="000000">
                    <a:alpha val="50000"/>
                  </a:srgbClr>
                </a:outerShdw>
              </a:effectLst>
              <a:latin typeface="Arial"/>
              <a:ea typeface="Arial"/>
              <a:cs typeface="Arial"/>
              <a:sym typeface="Gill Sans"/>
            </a:endParaRPr>
          </a:p>
        </p:txBody>
      </p:sp>
      <p:pic>
        <p:nvPicPr>
          <p:cNvPr id="19" name="Picture Placeholder 19">
            <a:extLst>
              <a:ext uri="{FF2B5EF4-FFF2-40B4-BE49-F238E27FC236}">
                <a16:creationId xmlns:a16="http://schemas.microsoft.com/office/drawing/2014/main" id="{6EB3DF17-52E5-CB41-F010-9D0EA054DA65}"/>
              </a:ext>
            </a:extLst>
          </p:cNvPr>
          <p:cNvPicPr>
            <a:picLocks noChangeAspect="1"/>
          </p:cNvPicPr>
          <p:nvPr/>
        </p:nvPicPr>
        <p:blipFill rotWithShape="1">
          <a:blip r:embed="rId3">
            <a:extLst>
              <a:ext uri="{28A0092B-C50C-407E-A947-70E740481C1C}">
                <a14:useLocalDpi xmlns:a14="http://schemas.microsoft.com/office/drawing/2010/main" val="0"/>
              </a:ext>
            </a:extLst>
          </a:blip>
          <a:srcRect l="4342" t="2920" r="7014" b="2086"/>
          <a:stretch/>
        </p:blipFill>
        <p:spPr>
          <a:xfrm>
            <a:off x="957815" y="399506"/>
            <a:ext cx="3097213" cy="2213045"/>
          </a:xfrm>
          <a:prstGeom prst="rect">
            <a:avLst/>
          </a:prstGeom>
        </p:spPr>
      </p:pic>
      <p:pic>
        <p:nvPicPr>
          <p:cNvPr id="4" name="Picture 3">
            <a:extLst>
              <a:ext uri="{FF2B5EF4-FFF2-40B4-BE49-F238E27FC236}">
                <a16:creationId xmlns:a16="http://schemas.microsoft.com/office/drawing/2014/main" id="{AB3E89D2-097E-9D9C-8FBF-40183253F768}"/>
              </a:ext>
            </a:extLst>
          </p:cNvPr>
          <p:cNvPicPr>
            <a:picLocks noChangeAspect="1"/>
          </p:cNvPicPr>
          <p:nvPr/>
        </p:nvPicPr>
        <p:blipFill rotWithShape="1">
          <a:blip r:embed="rId4"/>
          <a:srcRect t="23032" b="7124"/>
          <a:stretch/>
        </p:blipFill>
        <p:spPr>
          <a:xfrm>
            <a:off x="1084615" y="3086102"/>
            <a:ext cx="2843611" cy="3228827"/>
          </a:xfrm>
          <a:prstGeom prst="rect">
            <a:avLst/>
          </a:prstGeom>
        </p:spPr>
      </p:pic>
      <p:pic>
        <p:nvPicPr>
          <p:cNvPr id="17" name="Picture 16">
            <a:extLst>
              <a:ext uri="{FF2B5EF4-FFF2-40B4-BE49-F238E27FC236}">
                <a16:creationId xmlns:a16="http://schemas.microsoft.com/office/drawing/2014/main" id="{09A8B5D4-DFEB-085D-82D6-9371903A1F11}"/>
              </a:ext>
            </a:extLst>
          </p:cNvPr>
          <p:cNvPicPr>
            <a:picLocks noChangeAspect="1"/>
          </p:cNvPicPr>
          <p:nvPr/>
        </p:nvPicPr>
        <p:blipFill>
          <a:blip r:embed="rId5"/>
          <a:stretch>
            <a:fillRect/>
          </a:stretch>
        </p:blipFill>
        <p:spPr>
          <a:xfrm>
            <a:off x="4905375" y="3284271"/>
            <a:ext cx="2381250" cy="2343150"/>
          </a:xfrm>
          <a:prstGeom prst="rect">
            <a:avLst/>
          </a:prstGeom>
        </p:spPr>
      </p:pic>
    </p:spTree>
    <p:extLst>
      <p:ext uri="{BB962C8B-B14F-4D97-AF65-F5344CB8AC3E}">
        <p14:creationId xmlns:p14="http://schemas.microsoft.com/office/powerpoint/2010/main" val="312500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134CA2-CD7B-4C6A-4D83-076053253FF5}"/>
              </a:ext>
            </a:extLst>
          </p:cNvPr>
          <p:cNvSpPr>
            <a:spLocks noGrp="1"/>
          </p:cNvSpPr>
          <p:nvPr>
            <p:ph type="title"/>
          </p:nvPr>
        </p:nvSpPr>
        <p:spPr/>
        <p:txBody>
          <a:bodyPr/>
          <a:lstStyle/>
          <a:p>
            <a:r>
              <a:rPr lang="en-US" sz="3200" b="1" cap="none" dirty="0">
                <a:solidFill>
                  <a:schemeClr val="accent2"/>
                </a:solidFill>
                <a:latin typeface="+mj-lt"/>
              </a:rPr>
              <a:t>Mission</a:t>
            </a:r>
            <a:r>
              <a:rPr lang="en-US" sz="3200" b="1" cap="none" dirty="0">
                <a:latin typeface="+mj-lt"/>
              </a:rPr>
              <a:t> - Office Of Apprenticeship </a:t>
            </a:r>
            <a:endParaRPr lang="en-US" dirty="0"/>
          </a:p>
        </p:txBody>
      </p:sp>
      <p:pic>
        <p:nvPicPr>
          <p:cNvPr id="6" name="Content Placeholder 7">
            <a:extLst>
              <a:ext uri="{FF2B5EF4-FFF2-40B4-BE49-F238E27FC236}">
                <a16:creationId xmlns:a16="http://schemas.microsoft.com/office/drawing/2014/main" id="{8F8D8566-243C-20CD-A36F-C9FC135AEA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351" y="1568822"/>
            <a:ext cx="6590102" cy="4278882"/>
          </a:xfrm>
          <a:prstGeom prst="rect">
            <a:avLst/>
          </a:prstGeom>
        </p:spPr>
      </p:pic>
      <p:sp>
        <p:nvSpPr>
          <p:cNvPr id="7" name="Text Placeholder 4">
            <a:extLst>
              <a:ext uri="{FF2B5EF4-FFF2-40B4-BE49-F238E27FC236}">
                <a16:creationId xmlns:a16="http://schemas.microsoft.com/office/drawing/2014/main" id="{CDABE27F-35C7-35DF-6B14-0863BA35629B}"/>
              </a:ext>
            </a:extLst>
          </p:cNvPr>
          <p:cNvSpPr txBox="1">
            <a:spLocks/>
          </p:cNvSpPr>
          <p:nvPr/>
        </p:nvSpPr>
        <p:spPr>
          <a:xfrm>
            <a:off x="7099740" y="1512469"/>
            <a:ext cx="4888321" cy="3811588"/>
          </a:xfrm>
          <a:prstGeom prst="rect">
            <a:avLst/>
          </a:prstGeom>
        </p:spPr>
        <p:txBody>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2800" dirty="0">
                <a:solidFill>
                  <a:prstClr val="black"/>
                </a:solidFill>
              </a:rPr>
              <a:t>The Office of Apprenticeship promotes and oversees quality, accessible apprenticeship opportunities for workers seeking higher-skilled, higher-paying jobs and engages employers seeking to build a qualified, diverse, and inclusive workforce.</a:t>
            </a:r>
          </a:p>
          <a:p>
            <a:endParaRPr lang="en-US" dirty="0"/>
          </a:p>
        </p:txBody>
      </p:sp>
    </p:spTree>
    <p:extLst>
      <p:ext uri="{BB962C8B-B14F-4D97-AF65-F5344CB8AC3E}">
        <p14:creationId xmlns:p14="http://schemas.microsoft.com/office/powerpoint/2010/main" val="331687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9505C0-F2D8-801C-5AC1-60C50ED22444}"/>
              </a:ext>
            </a:extLst>
          </p:cNvPr>
          <p:cNvSpPr>
            <a:spLocks noGrp="1"/>
          </p:cNvSpPr>
          <p:nvPr>
            <p:ph type="sldNum" sz="quarter" idx="13"/>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ZA" smtClean="0"/>
              <a:pPr/>
              <a:t>4</a:t>
            </a:fld>
            <a:endParaRPr lang="en-ZA" dirty="0"/>
          </a:p>
        </p:txBody>
      </p:sp>
      <p:sp>
        <p:nvSpPr>
          <p:cNvPr id="3" name="Title 2">
            <a:extLst>
              <a:ext uri="{FF2B5EF4-FFF2-40B4-BE49-F238E27FC236}">
                <a16:creationId xmlns:a16="http://schemas.microsoft.com/office/drawing/2014/main" id="{5B134CA2-CD7B-4C6A-4D83-076053253FF5}"/>
              </a:ext>
            </a:extLst>
          </p:cNvPr>
          <p:cNvSpPr>
            <a:spLocks noGrp="1"/>
          </p:cNvSpPr>
          <p:nvPr>
            <p:ph type="title"/>
          </p:nvPr>
        </p:nvSpPr>
        <p:spPr/>
        <p:txBody>
          <a:bodyPr/>
          <a:lstStyle/>
          <a:p>
            <a:r>
              <a:rPr lang="en-US" sz="3200" b="1" cap="none" dirty="0">
                <a:solidFill>
                  <a:schemeClr val="accent2"/>
                </a:solidFill>
                <a:latin typeface="+mj-lt"/>
              </a:rPr>
              <a:t>Core Values</a:t>
            </a:r>
            <a:r>
              <a:rPr lang="en-US" sz="3200" b="1" cap="none" dirty="0">
                <a:latin typeface="+mj-lt"/>
              </a:rPr>
              <a:t> - Office Of Apprenticeship </a:t>
            </a:r>
            <a:endParaRPr lang="en-US" dirty="0"/>
          </a:p>
        </p:txBody>
      </p:sp>
      <p:pic>
        <p:nvPicPr>
          <p:cNvPr id="9" name="Picture 8" descr="A close-up of a compass&#10;&#10;Description automatically generated with low confidence">
            <a:extLst>
              <a:ext uri="{FF2B5EF4-FFF2-40B4-BE49-F238E27FC236}">
                <a16:creationId xmlns:a16="http://schemas.microsoft.com/office/drawing/2014/main" id="{B1F9325C-2740-2707-4259-AB2A5A4744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6097"/>
            <a:ext cx="12192000" cy="5351903"/>
          </a:xfrm>
          <a:prstGeom prst="rect">
            <a:avLst/>
          </a:prstGeom>
        </p:spPr>
      </p:pic>
      <p:sp>
        <p:nvSpPr>
          <p:cNvPr id="10" name="Rectangle 9">
            <a:extLst>
              <a:ext uri="{FF2B5EF4-FFF2-40B4-BE49-F238E27FC236}">
                <a16:creationId xmlns:a16="http://schemas.microsoft.com/office/drawing/2014/main" id="{D165EFCE-B5AC-C724-99F0-7F7AE803DAF0}"/>
              </a:ext>
            </a:extLst>
          </p:cNvPr>
          <p:cNvSpPr/>
          <p:nvPr/>
        </p:nvSpPr>
        <p:spPr>
          <a:xfrm>
            <a:off x="157655" y="1787200"/>
            <a:ext cx="11444690" cy="478969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0000766-E6E9-2D5E-A8C0-EC796EEF2545}"/>
              </a:ext>
            </a:extLst>
          </p:cNvPr>
          <p:cNvSpPr txBox="1"/>
          <p:nvPr/>
        </p:nvSpPr>
        <p:spPr>
          <a:xfrm>
            <a:off x="630620" y="1786037"/>
            <a:ext cx="5171090" cy="4678204"/>
          </a:xfrm>
          <a:prstGeom prst="rect">
            <a:avLst/>
          </a:prstGeom>
          <a:noFill/>
        </p:spPr>
        <p:txBody>
          <a:bodyPr wrap="square" rtlCol="0">
            <a:spAutoFit/>
          </a:bodyPr>
          <a:lstStyle/>
          <a:p>
            <a:r>
              <a:rPr lang="en-US" sz="2000" b="1" dirty="0">
                <a:latin typeface="Arial" panose="020B0604020202020204" pitchFamily="34" charset="0"/>
                <a:ea typeface="Segoe UI" panose="020B0502040204020203" pitchFamily="34" charset="0"/>
                <a:cs typeface="Arial" panose="020B0604020202020204" pitchFamily="34" charset="0"/>
              </a:rPr>
              <a:t>Commitment </a:t>
            </a:r>
            <a:endParaRPr lang="en-US" sz="2000" dirty="0">
              <a:latin typeface="Arial" panose="020B0604020202020204" pitchFamily="34" charset="0"/>
              <a:ea typeface="Segoe UI" panose="020B0502040204020203" pitchFamily="34" charset="0"/>
              <a:cs typeface="Arial" panose="020B0604020202020204" pitchFamily="34" charset="0"/>
            </a:endParaRPr>
          </a:p>
          <a:p>
            <a:r>
              <a:rPr lang="en-US" sz="2000" dirty="0">
                <a:latin typeface="Arial" panose="020B0604020202020204" pitchFamily="34" charset="0"/>
                <a:ea typeface="Segoe UI" panose="020B0502040204020203" pitchFamily="34" charset="0"/>
                <a:cs typeface="Arial" panose="020B0604020202020204" pitchFamily="34" charset="0"/>
              </a:rPr>
              <a:t>OA employees are committed to and passionate about supporting our sponsors in the design and development of the most effective and high quality apprenticeship programs while protecting the safety and welfare of apprentices.  </a:t>
            </a:r>
            <a:endParaRPr lang="en-US" sz="2000" dirty="0"/>
          </a:p>
          <a:p>
            <a:endParaRPr lang="en-US" sz="2000" dirty="0">
              <a:latin typeface="Arial" panose="020B0604020202020204" pitchFamily="34" charset="0"/>
              <a:ea typeface="Segoe UI" panose="020B0502040204020203" pitchFamily="34" charset="0"/>
              <a:cs typeface="Arial" panose="020B0604020202020204" pitchFamily="34" charset="0"/>
            </a:endParaRPr>
          </a:p>
          <a:p>
            <a:r>
              <a:rPr lang="en-US" sz="2000" b="1" dirty="0">
                <a:latin typeface="Arial" panose="020B0604020202020204" pitchFamily="34" charset="0"/>
                <a:ea typeface="Segoe UI" panose="020B0502040204020203" pitchFamily="34" charset="0"/>
                <a:cs typeface="Arial" panose="020B0604020202020204" pitchFamily="34" charset="0"/>
              </a:rPr>
              <a:t>Integrity</a:t>
            </a:r>
          </a:p>
          <a:p>
            <a:r>
              <a:rPr lang="en-US" sz="2000" dirty="0">
                <a:latin typeface="Arial" panose="020B0604020202020204" pitchFamily="34" charset="0"/>
                <a:ea typeface="Segoe UI" panose="020B0502040204020203" pitchFamily="34" charset="0"/>
                <a:cs typeface="Arial" panose="020B0604020202020204" pitchFamily="34" charset="0"/>
              </a:rPr>
              <a:t>Accountability, equity, and trust; these define our daily operations and how we effectively and efficiently steward our public resources. </a:t>
            </a:r>
          </a:p>
          <a:p>
            <a:endParaRPr lang="en-US" sz="2000" dirty="0">
              <a:latin typeface="Arial" panose="020B0604020202020204" pitchFamily="34" charset="0"/>
              <a:ea typeface="Segoe UI" panose="020B0502040204020203" pitchFamily="34" charset="0"/>
              <a:cs typeface="Arial" panose="020B0604020202020204" pitchFamily="34" charset="0"/>
            </a:endParaRPr>
          </a:p>
          <a:p>
            <a:endParaRPr lang="en-US" dirty="0"/>
          </a:p>
        </p:txBody>
      </p:sp>
      <p:sp>
        <p:nvSpPr>
          <p:cNvPr id="12" name="TextBox 11">
            <a:extLst>
              <a:ext uri="{FF2B5EF4-FFF2-40B4-BE49-F238E27FC236}">
                <a16:creationId xmlns:a16="http://schemas.microsoft.com/office/drawing/2014/main" id="{B030E7F7-AFAE-979A-DBC7-AD9FDEFA4FCA}"/>
              </a:ext>
            </a:extLst>
          </p:cNvPr>
          <p:cNvSpPr txBox="1"/>
          <p:nvPr/>
        </p:nvSpPr>
        <p:spPr>
          <a:xfrm>
            <a:off x="6516416" y="1795826"/>
            <a:ext cx="5675584" cy="4678204"/>
          </a:xfrm>
          <a:prstGeom prst="rect">
            <a:avLst/>
          </a:prstGeom>
          <a:noFill/>
        </p:spPr>
        <p:txBody>
          <a:bodyPr wrap="square" rtlCol="0">
            <a:spAutoFit/>
          </a:bodyPr>
          <a:lstStyle/>
          <a:p>
            <a:r>
              <a:rPr lang="en-US" sz="2000" b="1" dirty="0">
                <a:latin typeface="Arial" panose="020B0604020202020204" pitchFamily="34" charset="0"/>
                <a:ea typeface="Segoe UI" panose="020B0502040204020203" pitchFamily="34" charset="0"/>
                <a:cs typeface="Arial" panose="020B0604020202020204" pitchFamily="34" charset="0"/>
              </a:rPr>
              <a:t>Diversity, Equity, Inclusion, Accessibility</a:t>
            </a:r>
            <a:endParaRPr lang="en-US" sz="2000" dirty="0">
              <a:latin typeface="Arial" panose="020B0604020202020204" pitchFamily="34" charset="0"/>
              <a:ea typeface="Segoe UI" panose="020B0502040204020203" pitchFamily="34" charset="0"/>
              <a:cs typeface="Arial" panose="020B0604020202020204" pitchFamily="34" charset="0"/>
            </a:endParaRPr>
          </a:p>
          <a:p>
            <a:r>
              <a:rPr lang="en-US" sz="2000" dirty="0">
                <a:latin typeface="Arial" panose="020B0604020202020204" pitchFamily="34" charset="0"/>
                <a:ea typeface="Segoe UI" panose="020B0502040204020203" pitchFamily="34" charset="0"/>
                <a:cs typeface="Arial" panose="020B0604020202020204" pitchFamily="34" charset="0"/>
              </a:rPr>
              <a:t>We strive to create greater opportunity for underserved populations – valuing diversity, equity, inclusion, and accessibility - as a primary aspect of delivering on OA’s mission. </a:t>
            </a:r>
          </a:p>
          <a:p>
            <a:endParaRPr lang="en-US" sz="2000" dirty="0">
              <a:latin typeface="Arial" panose="020B0604020202020204" pitchFamily="34" charset="0"/>
              <a:ea typeface="Segoe UI" panose="020B0502040204020203" pitchFamily="34" charset="0"/>
              <a:cs typeface="Arial" panose="020B0604020202020204" pitchFamily="34" charset="0"/>
            </a:endParaRPr>
          </a:p>
          <a:p>
            <a:r>
              <a:rPr lang="en-US" sz="2000" b="1" dirty="0">
                <a:latin typeface="Arial" panose="020B0604020202020204" pitchFamily="34" charset="0"/>
                <a:ea typeface="Segoe UI" panose="020B0502040204020203" pitchFamily="34" charset="0"/>
                <a:cs typeface="Arial" panose="020B0604020202020204" pitchFamily="34" charset="0"/>
              </a:rPr>
              <a:t>Quality Customer Service</a:t>
            </a:r>
          </a:p>
          <a:p>
            <a:r>
              <a:rPr lang="en-US" sz="2000" dirty="0">
                <a:latin typeface="Arial" panose="020B0604020202020204" pitchFamily="34" charset="0"/>
                <a:ea typeface="Segoe UI" panose="020B0502040204020203" pitchFamily="34" charset="0"/>
                <a:cs typeface="Arial" panose="020B0604020202020204" pitchFamily="34" charset="0"/>
              </a:rPr>
              <a:t>Our technical assistance, products and services are responsive, timely, and designed with quality and continuous improvement. We go the extra mile to work with you to design world-class apprenticeship training opportunities. </a:t>
            </a:r>
          </a:p>
          <a:p>
            <a:endParaRPr lang="en-US" sz="2000" dirty="0">
              <a:latin typeface="Arial" panose="020B0604020202020204" pitchFamily="34" charset="0"/>
              <a:ea typeface="Segoe UI" panose="020B0502040204020203" pitchFamily="34" charset="0"/>
              <a:cs typeface="Arial" panose="020B0604020202020204" pitchFamily="34" charset="0"/>
            </a:endParaRPr>
          </a:p>
          <a:p>
            <a:endParaRPr lang="en-US" sz="2000" dirty="0"/>
          </a:p>
          <a:p>
            <a:endParaRPr lang="en-US" dirty="0"/>
          </a:p>
        </p:txBody>
      </p:sp>
    </p:spTree>
    <p:extLst>
      <p:ext uri="{BB962C8B-B14F-4D97-AF65-F5344CB8AC3E}">
        <p14:creationId xmlns:p14="http://schemas.microsoft.com/office/powerpoint/2010/main" val="263625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D5A17A3-D3CD-78CE-57A8-122EDE5689F2}"/>
              </a:ext>
            </a:extLst>
          </p:cNvPr>
          <p:cNvSpPr>
            <a:spLocks noGrp="1"/>
          </p:cNvSpPr>
          <p:nvPr>
            <p:ph idx="12"/>
          </p:nvPr>
        </p:nvSpPr>
        <p:spPr>
          <a:xfrm>
            <a:off x="6807740" y="2011717"/>
            <a:ext cx="4707560" cy="3347092"/>
          </a:xfrm>
        </p:spPr>
        <p:txBody>
          <a:bodyPr vert="horz" lIns="91440" tIns="45720" rIns="91440" bIns="45720" rtlCol="0" anchor="t">
            <a:noAutofit/>
          </a:bodyPr>
          <a:lstStyle/>
          <a:p>
            <a:r>
              <a:rPr lang="en-US" sz="1800">
                <a:latin typeface="Arial"/>
                <a:cs typeface="Segoe UI"/>
              </a:rPr>
              <a:t>The </a:t>
            </a:r>
            <a:r>
              <a:rPr lang="en-US" sz="1800" b="1">
                <a:solidFill>
                  <a:schemeClr val="accent2"/>
                </a:solidFill>
                <a:latin typeface="Arial"/>
                <a:cs typeface="Segoe UI"/>
              </a:rPr>
              <a:t>Apprenticeship Ambassador Initiative </a:t>
            </a:r>
            <a:r>
              <a:rPr lang="en-US" sz="1800">
                <a:latin typeface="Arial"/>
                <a:cs typeface="Segoe UI"/>
              </a:rPr>
              <a:t>is designed to create a national network of employers, labor organizations, industry associations, program sponsors, educators, workforce intermediaries, apprentices, community-based organizations, and other stakeholders to serve as </a:t>
            </a:r>
            <a:r>
              <a:rPr lang="en-US" sz="1800" b="1">
                <a:latin typeface="Arial"/>
                <a:cs typeface="Segoe UI"/>
              </a:rPr>
              <a:t>champions for expanding and diversifying Registered Apprenticeship</a:t>
            </a:r>
            <a:r>
              <a:rPr lang="en-US" sz="1800">
                <a:latin typeface="Arial"/>
                <a:cs typeface="Segoe UI"/>
              </a:rPr>
              <a:t>.</a:t>
            </a:r>
            <a:endParaRPr lang="en-US" sz="1800">
              <a:latin typeface="Arial"/>
            </a:endParaRPr>
          </a:p>
          <a:p>
            <a:r>
              <a:rPr lang="en-US" sz="1600">
                <a:latin typeface="Arial" panose="020B0604020202020204" pitchFamily="34" charset="0"/>
                <a:cs typeface="Arial" panose="020B0604020202020204" pitchFamily="34" charset="0"/>
              </a:rPr>
              <a:t>For more information check out the </a:t>
            </a:r>
            <a:r>
              <a:rPr lang="en-US" sz="160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Apprenticeship Ambassador page </a:t>
            </a:r>
            <a:r>
              <a:rPr lang="en-US" sz="1600">
                <a:latin typeface="Arial" panose="020B0604020202020204" pitchFamily="34" charset="0"/>
                <a:cs typeface="Arial" panose="020B0604020202020204" pitchFamily="34" charset="0"/>
              </a:rPr>
              <a:t>on Apprenticeship.gov</a:t>
            </a:r>
          </a:p>
          <a:p>
            <a:endParaRPr lang="en-US" sz="1800"/>
          </a:p>
        </p:txBody>
      </p:sp>
      <p:sp>
        <p:nvSpPr>
          <p:cNvPr id="8" name="Title 7">
            <a:extLst>
              <a:ext uri="{FF2B5EF4-FFF2-40B4-BE49-F238E27FC236}">
                <a16:creationId xmlns:a16="http://schemas.microsoft.com/office/drawing/2014/main" id="{C6D013B6-A467-0C9F-DCB9-3FC6BF58DE00}"/>
              </a:ext>
            </a:extLst>
          </p:cNvPr>
          <p:cNvSpPr>
            <a:spLocks noGrp="1"/>
          </p:cNvSpPr>
          <p:nvPr>
            <p:ph type="title"/>
          </p:nvPr>
        </p:nvSpPr>
        <p:spPr>
          <a:xfrm>
            <a:off x="839570" y="556051"/>
            <a:ext cx="10675731" cy="507831"/>
          </a:xfrm>
        </p:spPr>
        <p:txBody>
          <a:bodyPr/>
          <a:lstStyle/>
          <a:p>
            <a:r>
              <a:rPr lang="en-US" sz="3000"/>
              <a:t>APPRENTICESHIP AMBASSADOR INITIATIVE</a:t>
            </a:r>
          </a:p>
        </p:txBody>
      </p:sp>
      <p:cxnSp>
        <p:nvCxnSpPr>
          <p:cNvPr id="11" name="Straight Connector 10">
            <a:extLst>
              <a:ext uri="{FF2B5EF4-FFF2-40B4-BE49-F238E27FC236}">
                <a16:creationId xmlns:a16="http://schemas.microsoft.com/office/drawing/2014/main" id="{9769A50D-8B68-84A1-BBB4-E5755ED2DA8E}"/>
              </a:ext>
            </a:extLst>
          </p:cNvPr>
          <p:cNvCxnSpPr>
            <a:cxnSpLocks/>
          </p:cNvCxnSpPr>
          <p:nvPr/>
        </p:nvCxnSpPr>
        <p:spPr>
          <a:xfrm>
            <a:off x="6525111" y="1738767"/>
            <a:ext cx="0" cy="410591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B43B94B9-D981-9B9B-0A19-D3ABA7192498}"/>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5</a:t>
            </a:fld>
            <a:r>
              <a:rPr lang="en-US"/>
              <a:t> </a:t>
            </a:r>
          </a:p>
        </p:txBody>
      </p:sp>
      <p:pic>
        <p:nvPicPr>
          <p:cNvPr id="7" name="Picture 6">
            <a:extLst>
              <a:ext uri="{FF2B5EF4-FFF2-40B4-BE49-F238E27FC236}">
                <a16:creationId xmlns:a16="http://schemas.microsoft.com/office/drawing/2014/main" id="{A83F4724-B856-D39E-FEBC-D84C3DD5C172}"/>
              </a:ext>
            </a:extLst>
          </p:cNvPr>
          <p:cNvPicPr>
            <a:picLocks noChangeAspect="1"/>
          </p:cNvPicPr>
          <p:nvPr/>
        </p:nvPicPr>
        <p:blipFill>
          <a:blip r:embed="rId4"/>
          <a:stretch>
            <a:fillRect/>
          </a:stretch>
        </p:blipFill>
        <p:spPr>
          <a:xfrm>
            <a:off x="219084" y="1314224"/>
            <a:ext cx="3759540" cy="2637290"/>
          </a:xfrm>
          <a:prstGeom prst="rect">
            <a:avLst/>
          </a:prstGeom>
          <a:effectLst>
            <a:innerShdw blurRad="63500" dist="50800" dir="16200000">
              <a:prstClr val="black">
                <a:alpha val="50000"/>
              </a:prstClr>
            </a:innerShdw>
          </a:effectLst>
        </p:spPr>
      </p:pic>
      <p:pic>
        <p:nvPicPr>
          <p:cNvPr id="14" name="Picture 13">
            <a:extLst>
              <a:ext uri="{FF2B5EF4-FFF2-40B4-BE49-F238E27FC236}">
                <a16:creationId xmlns:a16="http://schemas.microsoft.com/office/drawing/2014/main" id="{98C24F52-E720-6635-CDA2-47194052C75F}"/>
              </a:ext>
            </a:extLst>
          </p:cNvPr>
          <p:cNvPicPr>
            <a:picLocks noChangeAspect="1"/>
          </p:cNvPicPr>
          <p:nvPr/>
        </p:nvPicPr>
        <p:blipFill>
          <a:blip r:embed="rId5"/>
          <a:stretch>
            <a:fillRect/>
          </a:stretch>
        </p:blipFill>
        <p:spPr>
          <a:xfrm>
            <a:off x="2434179" y="3508698"/>
            <a:ext cx="3876780" cy="2793252"/>
          </a:xfrm>
          <a:prstGeom prst="rect">
            <a:avLst/>
          </a:prstGeom>
        </p:spPr>
      </p:pic>
      <p:sp>
        <p:nvSpPr>
          <p:cNvPr id="2" name="Freeform 81">
            <a:extLst>
              <a:ext uri="{FF2B5EF4-FFF2-40B4-BE49-F238E27FC236}">
                <a16:creationId xmlns:a16="http://schemas.microsoft.com/office/drawing/2014/main" id="{39310FAF-00E4-CC91-E899-1FEF00789F59}"/>
              </a:ext>
            </a:extLst>
          </p:cNvPr>
          <p:cNvSpPr>
            <a:spLocks noChangeAspect="1" noEditPoints="1"/>
          </p:cNvSpPr>
          <p:nvPr/>
        </p:nvSpPr>
        <p:spPr bwMode="auto">
          <a:xfrm>
            <a:off x="6807741" y="1286265"/>
            <a:ext cx="568235" cy="627018"/>
          </a:xfrm>
          <a:custGeom>
            <a:avLst/>
            <a:gdLst>
              <a:gd name="T0" fmla="*/ 4320 w 6526"/>
              <a:gd name="T1" fmla="*/ 948 h 7200"/>
              <a:gd name="T2" fmla="*/ 2275 w 6526"/>
              <a:gd name="T3" fmla="*/ 724 h 7200"/>
              <a:gd name="T4" fmla="*/ 3298 w 6526"/>
              <a:gd name="T5" fmla="*/ 0 h 7200"/>
              <a:gd name="T6" fmla="*/ 3406 w 6526"/>
              <a:gd name="T7" fmla="*/ 2086 h 7200"/>
              <a:gd name="T8" fmla="*/ 3189 w 6526"/>
              <a:gd name="T9" fmla="*/ 1299 h 7200"/>
              <a:gd name="T10" fmla="*/ 3298 w 6526"/>
              <a:gd name="T11" fmla="*/ 1091 h 7200"/>
              <a:gd name="T12" fmla="*/ 1410 w 6526"/>
              <a:gd name="T13" fmla="*/ 1447 h 7200"/>
              <a:gd name="T14" fmla="*/ 1410 w 6526"/>
              <a:gd name="T15" fmla="*/ 1447 h 7200"/>
              <a:gd name="T16" fmla="*/ 1709 w 6526"/>
              <a:gd name="T17" fmla="*/ 1049 h 7200"/>
              <a:gd name="T18" fmla="*/ 4545 w 6526"/>
              <a:gd name="T19" fmla="*/ 2785 h 7200"/>
              <a:gd name="T20" fmla="*/ 5234 w 6526"/>
              <a:gd name="T21" fmla="*/ 2350 h 7200"/>
              <a:gd name="T22" fmla="*/ 6481 w 6526"/>
              <a:gd name="T23" fmla="*/ 2296 h 7200"/>
              <a:gd name="T24" fmla="*/ 5343 w 6526"/>
              <a:gd name="T25" fmla="*/ 2552 h 7200"/>
              <a:gd name="T26" fmla="*/ 5470 w 6526"/>
              <a:gd name="T27" fmla="*/ 2346 h 7200"/>
              <a:gd name="T28" fmla="*/ 6271 w 6526"/>
              <a:gd name="T29" fmla="*/ 2240 h 7200"/>
              <a:gd name="T30" fmla="*/ 5470 w 6526"/>
              <a:gd name="T31" fmla="*/ 2346 h 7200"/>
              <a:gd name="T32" fmla="*/ 4661 w 6526"/>
              <a:gd name="T33" fmla="*/ 1049 h 7200"/>
              <a:gd name="T34" fmla="*/ 5185 w 6526"/>
              <a:gd name="T35" fmla="*/ 1222 h 7200"/>
              <a:gd name="T36" fmla="*/ 6200 w 6526"/>
              <a:gd name="T37" fmla="*/ 2983 h 7200"/>
              <a:gd name="T38" fmla="*/ 6355 w 6526"/>
              <a:gd name="T39" fmla="*/ 3600 h 7200"/>
              <a:gd name="T40" fmla="*/ 6355 w 6526"/>
              <a:gd name="T41" fmla="*/ 3600 h 7200"/>
              <a:gd name="T42" fmla="*/ 6088 w 6526"/>
              <a:gd name="T43" fmla="*/ 4105 h 7200"/>
              <a:gd name="T44" fmla="*/ 3930 w 6526"/>
              <a:gd name="T45" fmla="*/ 4738 h 7200"/>
              <a:gd name="T46" fmla="*/ 1996 w 6526"/>
              <a:gd name="T47" fmla="*/ 3600 h 7200"/>
              <a:gd name="T48" fmla="*/ 3297 w 6526"/>
              <a:gd name="T49" fmla="*/ 4202 h 7200"/>
              <a:gd name="T50" fmla="*/ 3297 w 6526"/>
              <a:gd name="T51" fmla="*/ 3905 h 7200"/>
              <a:gd name="T52" fmla="*/ 3297 w 6526"/>
              <a:gd name="T53" fmla="*/ 3905 h 7200"/>
              <a:gd name="T54" fmla="*/ 2577 w 6526"/>
              <a:gd name="T55" fmla="*/ 4409 h 7200"/>
              <a:gd name="T56" fmla="*/ 3871 w 6526"/>
              <a:gd name="T57" fmla="*/ 3416 h 7200"/>
              <a:gd name="T58" fmla="*/ 115 w 6526"/>
              <a:gd name="T59" fmla="*/ 2296 h 7200"/>
              <a:gd name="T60" fmla="*/ 1361 w 6526"/>
              <a:gd name="T61" fmla="*/ 2350 h 7200"/>
              <a:gd name="T62" fmla="*/ 2050 w 6526"/>
              <a:gd name="T63" fmla="*/ 2785 h 7200"/>
              <a:gd name="T64" fmla="*/ 1253 w 6526"/>
              <a:gd name="T65" fmla="*/ 2552 h 7200"/>
              <a:gd name="T66" fmla="*/ 115 w 6526"/>
              <a:gd name="T67" fmla="*/ 2296 h 7200"/>
              <a:gd name="T68" fmla="*/ 1125 w 6526"/>
              <a:gd name="T69" fmla="*/ 2346 h 7200"/>
              <a:gd name="T70" fmla="*/ 368 w 6526"/>
              <a:gd name="T71" fmla="*/ 1909 h 7200"/>
              <a:gd name="T72" fmla="*/ 3298 w 6526"/>
              <a:gd name="T73" fmla="*/ 7200 h 7200"/>
              <a:gd name="T74" fmla="*/ 3189 w 6526"/>
              <a:gd name="T75" fmla="*/ 5114 h 7200"/>
              <a:gd name="T76" fmla="*/ 3406 w 6526"/>
              <a:gd name="T77" fmla="*/ 5894 h 7200"/>
              <a:gd name="T78" fmla="*/ 3735 w 6526"/>
              <a:gd name="T79" fmla="*/ 6546 h 7200"/>
              <a:gd name="T80" fmla="*/ 3607 w 6526"/>
              <a:gd name="T81" fmla="*/ 6855 h 7200"/>
              <a:gd name="T82" fmla="*/ 4774 w 6526"/>
              <a:gd name="T83" fmla="*/ 6263 h 7200"/>
              <a:gd name="T84" fmla="*/ 5073 w 6526"/>
              <a:gd name="T85" fmla="*/ 5865 h 7200"/>
              <a:gd name="T86" fmla="*/ 2276 w 6526"/>
              <a:gd name="T87" fmla="*/ 6252 h 7200"/>
              <a:gd name="T88" fmla="*/ 2276 w 6526"/>
              <a:gd name="T89" fmla="*/ 6252 h 7200"/>
              <a:gd name="T90" fmla="*/ 5522 w 6526"/>
              <a:gd name="T91" fmla="*/ 5640 h 7200"/>
              <a:gd name="T92" fmla="*/ 4555 w 6526"/>
              <a:gd name="T93" fmla="*/ 4451 h 7200"/>
              <a:gd name="T94" fmla="*/ 5339 w 6526"/>
              <a:gd name="T95" fmla="*/ 4653 h 7200"/>
              <a:gd name="T96" fmla="*/ 6176 w 6526"/>
              <a:gd name="T97" fmla="*/ 4507 h 7200"/>
              <a:gd name="T98" fmla="*/ 5849 w 6526"/>
              <a:gd name="T99" fmla="*/ 4636 h 7200"/>
              <a:gd name="T100" fmla="*/ 6227 w 6526"/>
              <a:gd name="T101" fmla="*/ 5292 h 7200"/>
              <a:gd name="T102" fmla="*/ 4320 w 6526"/>
              <a:gd name="T103" fmla="*/ 6476 h 7200"/>
              <a:gd name="T104" fmla="*/ 353 w 6526"/>
              <a:gd name="T105" fmla="*/ 3488 h 7200"/>
              <a:gd name="T106" fmla="*/ 403 w 6526"/>
              <a:gd name="T107" fmla="*/ 2983 h 7200"/>
              <a:gd name="T108" fmla="*/ 403 w 6526"/>
              <a:gd name="T109" fmla="*/ 2983 h 7200"/>
              <a:gd name="T110" fmla="*/ 2041 w 6526"/>
              <a:gd name="T111" fmla="*/ 4451 h 7200"/>
              <a:gd name="T112" fmla="*/ 180 w 6526"/>
              <a:gd name="T113" fmla="*/ 5400 h 7200"/>
              <a:gd name="T114" fmla="*/ 1250 w 6526"/>
              <a:gd name="T115" fmla="*/ 4657 h 7200"/>
              <a:gd name="T116" fmla="*/ 528 w 6526"/>
              <a:gd name="T117" fmla="*/ 4695 h 7200"/>
              <a:gd name="T118" fmla="*/ 1125 w 6526"/>
              <a:gd name="T119" fmla="*/ 4855 h 7200"/>
              <a:gd name="T120" fmla="*/ 284 w 6526"/>
              <a:gd name="T121" fmla="*/ 4105 h 7200"/>
              <a:gd name="T122" fmla="*/ 1411 w 6526"/>
              <a:gd name="T123" fmla="*/ 5978 h 7200"/>
              <a:gd name="T124" fmla="*/ 1710 w 6526"/>
              <a:gd name="T125" fmla="*/ 6152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26" h="7200">
                <a:moveTo>
                  <a:pt x="4208" y="836"/>
                </a:moveTo>
                <a:cubicBezTo>
                  <a:pt x="4208" y="774"/>
                  <a:pt x="4258" y="724"/>
                  <a:pt x="4320" y="724"/>
                </a:cubicBezTo>
                <a:cubicBezTo>
                  <a:pt x="4382" y="724"/>
                  <a:pt x="4432" y="774"/>
                  <a:pt x="4432" y="836"/>
                </a:cubicBezTo>
                <a:cubicBezTo>
                  <a:pt x="4432" y="898"/>
                  <a:pt x="4382" y="948"/>
                  <a:pt x="4320" y="948"/>
                </a:cubicBezTo>
                <a:cubicBezTo>
                  <a:pt x="4258" y="948"/>
                  <a:pt x="4208" y="898"/>
                  <a:pt x="4208" y="836"/>
                </a:cubicBezTo>
                <a:close/>
                <a:moveTo>
                  <a:pt x="2275" y="948"/>
                </a:moveTo>
                <a:cubicBezTo>
                  <a:pt x="2337" y="948"/>
                  <a:pt x="2387" y="898"/>
                  <a:pt x="2387" y="836"/>
                </a:cubicBezTo>
                <a:cubicBezTo>
                  <a:pt x="2387" y="774"/>
                  <a:pt x="2337" y="724"/>
                  <a:pt x="2275" y="724"/>
                </a:cubicBezTo>
                <a:cubicBezTo>
                  <a:pt x="2213" y="724"/>
                  <a:pt x="2163" y="774"/>
                  <a:pt x="2163" y="836"/>
                </a:cubicBezTo>
                <a:cubicBezTo>
                  <a:pt x="2163" y="898"/>
                  <a:pt x="2213" y="948"/>
                  <a:pt x="2275" y="948"/>
                </a:cubicBezTo>
                <a:close/>
                <a:moveTo>
                  <a:pt x="2658" y="791"/>
                </a:moveTo>
                <a:cubicBezTo>
                  <a:pt x="2572" y="371"/>
                  <a:pt x="2892" y="0"/>
                  <a:pt x="3298" y="0"/>
                </a:cubicBezTo>
                <a:cubicBezTo>
                  <a:pt x="3703" y="0"/>
                  <a:pt x="4024" y="371"/>
                  <a:pt x="3938" y="791"/>
                </a:cubicBezTo>
                <a:cubicBezTo>
                  <a:pt x="3884" y="1053"/>
                  <a:pt x="3671" y="1252"/>
                  <a:pt x="3408" y="1299"/>
                </a:cubicBezTo>
                <a:cubicBezTo>
                  <a:pt x="3406" y="1299"/>
                  <a:pt x="3406" y="1299"/>
                  <a:pt x="3406" y="1299"/>
                </a:cubicBezTo>
                <a:cubicBezTo>
                  <a:pt x="3406" y="2086"/>
                  <a:pt x="3406" y="2086"/>
                  <a:pt x="3406" y="2086"/>
                </a:cubicBezTo>
                <a:cubicBezTo>
                  <a:pt x="3406" y="2101"/>
                  <a:pt x="3394" y="2112"/>
                  <a:pt x="3380" y="2112"/>
                </a:cubicBezTo>
                <a:cubicBezTo>
                  <a:pt x="3215" y="2112"/>
                  <a:pt x="3215" y="2112"/>
                  <a:pt x="3215" y="2112"/>
                </a:cubicBezTo>
                <a:cubicBezTo>
                  <a:pt x="3201" y="2112"/>
                  <a:pt x="3189" y="2101"/>
                  <a:pt x="3189" y="2086"/>
                </a:cubicBezTo>
                <a:cubicBezTo>
                  <a:pt x="3189" y="1299"/>
                  <a:pt x="3189" y="1299"/>
                  <a:pt x="3189" y="1299"/>
                </a:cubicBezTo>
                <a:cubicBezTo>
                  <a:pt x="3187" y="1299"/>
                  <a:pt x="3187" y="1299"/>
                  <a:pt x="3187" y="1299"/>
                </a:cubicBezTo>
                <a:cubicBezTo>
                  <a:pt x="2924" y="1252"/>
                  <a:pt x="2711" y="1053"/>
                  <a:pt x="2658" y="791"/>
                </a:cubicBezTo>
                <a:close/>
                <a:moveTo>
                  <a:pt x="2861" y="654"/>
                </a:moveTo>
                <a:cubicBezTo>
                  <a:pt x="2861" y="895"/>
                  <a:pt x="3057" y="1091"/>
                  <a:pt x="3298" y="1091"/>
                </a:cubicBezTo>
                <a:cubicBezTo>
                  <a:pt x="3539" y="1091"/>
                  <a:pt x="3735" y="895"/>
                  <a:pt x="3735" y="654"/>
                </a:cubicBezTo>
                <a:cubicBezTo>
                  <a:pt x="3735" y="413"/>
                  <a:pt x="3539" y="217"/>
                  <a:pt x="3298" y="217"/>
                </a:cubicBezTo>
                <a:cubicBezTo>
                  <a:pt x="3057" y="217"/>
                  <a:pt x="2861" y="413"/>
                  <a:pt x="2861" y="654"/>
                </a:cubicBezTo>
                <a:close/>
                <a:moveTo>
                  <a:pt x="1410" y="1447"/>
                </a:moveTo>
                <a:cubicBezTo>
                  <a:pt x="1472" y="1447"/>
                  <a:pt x="1522" y="1396"/>
                  <a:pt x="1522" y="1335"/>
                </a:cubicBezTo>
                <a:cubicBezTo>
                  <a:pt x="1522" y="1273"/>
                  <a:pt x="1472" y="1223"/>
                  <a:pt x="1410" y="1223"/>
                </a:cubicBezTo>
                <a:cubicBezTo>
                  <a:pt x="1348" y="1223"/>
                  <a:pt x="1298" y="1273"/>
                  <a:pt x="1298" y="1335"/>
                </a:cubicBezTo>
                <a:cubicBezTo>
                  <a:pt x="1298" y="1396"/>
                  <a:pt x="1348" y="1447"/>
                  <a:pt x="1410" y="1447"/>
                </a:cubicBezTo>
                <a:close/>
                <a:moveTo>
                  <a:pt x="1822" y="1161"/>
                </a:moveTo>
                <a:cubicBezTo>
                  <a:pt x="1883" y="1161"/>
                  <a:pt x="1934" y="1111"/>
                  <a:pt x="1934" y="1049"/>
                </a:cubicBezTo>
                <a:cubicBezTo>
                  <a:pt x="1934" y="987"/>
                  <a:pt x="1883" y="937"/>
                  <a:pt x="1822" y="937"/>
                </a:cubicBezTo>
                <a:cubicBezTo>
                  <a:pt x="1760" y="937"/>
                  <a:pt x="1709" y="987"/>
                  <a:pt x="1709" y="1049"/>
                </a:cubicBezTo>
                <a:cubicBezTo>
                  <a:pt x="1709" y="1111"/>
                  <a:pt x="1760" y="1161"/>
                  <a:pt x="1822" y="1161"/>
                </a:cubicBezTo>
                <a:close/>
                <a:moveTo>
                  <a:pt x="4663" y="2937"/>
                </a:moveTo>
                <a:cubicBezTo>
                  <a:pt x="4651" y="2944"/>
                  <a:pt x="4635" y="2940"/>
                  <a:pt x="4627" y="2928"/>
                </a:cubicBezTo>
                <a:cubicBezTo>
                  <a:pt x="4545" y="2785"/>
                  <a:pt x="4545" y="2785"/>
                  <a:pt x="4545" y="2785"/>
                </a:cubicBezTo>
                <a:cubicBezTo>
                  <a:pt x="4538" y="2773"/>
                  <a:pt x="4542" y="2757"/>
                  <a:pt x="4555" y="2749"/>
                </a:cubicBezTo>
                <a:cubicBezTo>
                  <a:pt x="5230" y="2359"/>
                  <a:pt x="5230" y="2359"/>
                  <a:pt x="5230" y="2359"/>
                </a:cubicBezTo>
                <a:cubicBezTo>
                  <a:pt x="5227" y="2354"/>
                  <a:pt x="5227" y="2354"/>
                  <a:pt x="5227" y="2354"/>
                </a:cubicBezTo>
                <a:cubicBezTo>
                  <a:pt x="5234" y="2350"/>
                  <a:pt x="5234" y="2350"/>
                  <a:pt x="5234" y="2350"/>
                </a:cubicBezTo>
                <a:cubicBezTo>
                  <a:pt x="5126" y="2052"/>
                  <a:pt x="5247" y="1720"/>
                  <a:pt x="5522" y="1561"/>
                </a:cubicBezTo>
                <a:cubicBezTo>
                  <a:pt x="5621" y="1503"/>
                  <a:pt x="5734" y="1473"/>
                  <a:pt x="5849" y="1473"/>
                </a:cubicBezTo>
                <a:cubicBezTo>
                  <a:pt x="6082" y="1473"/>
                  <a:pt x="6299" y="1598"/>
                  <a:pt x="6415" y="1800"/>
                </a:cubicBezTo>
                <a:cubicBezTo>
                  <a:pt x="6503" y="1952"/>
                  <a:pt x="6526" y="2128"/>
                  <a:pt x="6481" y="2296"/>
                </a:cubicBezTo>
                <a:cubicBezTo>
                  <a:pt x="6436" y="2465"/>
                  <a:pt x="6327" y="2606"/>
                  <a:pt x="6176" y="2694"/>
                </a:cubicBezTo>
                <a:cubicBezTo>
                  <a:pt x="6077" y="2751"/>
                  <a:pt x="5964" y="2781"/>
                  <a:pt x="5849" y="2781"/>
                </a:cubicBezTo>
                <a:cubicBezTo>
                  <a:pt x="5656" y="2781"/>
                  <a:pt x="5473" y="2696"/>
                  <a:pt x="5348" y="2547"/>
                </a:cubicBezTo>
                <a:cubicBezTo>
                  <a:pt x="5343" y="2552"/>
                  <a:pt x="5343" y="2552"/>
                  <a:pt x="5343" y="2552"/>
                </a:cubicBezTo>
                <a:cubicBezTo>
                  <a:pt x="5342" y="2552"/>
                  <a:pt x="5342" y="2552"/>
                  <a:pt x="5342" y="2552"/>
                </a:cubicBezTo>
                <a:cubicBezTo>
                  <a:pt x="5339" y="2547"/>
                  <a:pt x="5339" y="2547"/>
                  <a:pt x="5339" y="2547"/>
                </a:cubicBezTo>
                <a:lnTo>
                  <a:pt x="4663" y="2937"/>
                </a:lnTo>
                <a:close/>
                <a:moveTo>
                  <a:pt x="5470" y="2346"/>
                </a:moveTo>
                <a:cubicBezTo>
                  <a:pt x="5548" y="2481"/>
                  <a:pt x="5694" y="2564"/>
                  <a:pt x="5849" y="2564"/>
                </a:cubicBezTo>
                <a:cubicBezTo>
                  <a:pt x="5926" y="2564"/>
                  <a:pt x="6001" y="2544"/>
                  <a:pt x="6067" y="2506"/>
                </a:cubicBezTo>
                <a:cubicBezTo>
                  <a:pt x="6169" y="2447"/>
                  <a:pt x="6241" y="2353"/>
                  <a:pt x="6271" y="2240"/>
                </a:cubicBezTo>
                <a:cubicBezTo>
                  <a:pt x="6271" y="2240"/>
                  <a:pt x="6271" y="2240"/>
                  <a:pt x="6271" y="2240"/>
                </a:cubicBezTo>
                <a:cubicBezTo>
                  <a:pt x="6301" y="2128"/>
                  <a:pt x="6286" y="2010"/>
                  <a:pt x="6227" y="1909"/>
                </a:cubicBezTo>
                <a:cubicBezTo>
                  <a:pt x="6150" y="1774"/>
                  <a:pt x="6004" y="1690"/>
                  <a:pt x="5849" y="1690"/>
                </a:cubicBezTo>
                <a:cubicBezTo>
                  <a:pt x="5772" y="1690"/>
                  <a:pt x="5697" y="1710"/>
                  <a:pt x="5630" y="1749"/>
                </a:cubicBezTo>
                <a:cubicBezTo>
                  <a:pt x="5422" y="1869"/>
                  <a:pt x="5350" y="2137"/>
                  <a:pt x="5470" y="2346"/>
                </a:cubicBezTo>
                <a:close/>
                <a:moveTo>
                  <a:pt x="4773" y="1161"/>
                </a:moveTo>
                <a:cubicBezTo>
                  <a:pt x="4835" y="1161"/>
                  <a:pt x="4886" y="1110"/>
                  <a:pt x="4886" y="1049"/>
                </a:cubicBezTo>
                <a:cubicBezTo>
                  <a:pt x="4886" y="987"/>
                  <a:pt x="4835" y="936"/>
                  <a:pt x="4773" y="936"/>
                </a:cubicBezTo>
                <a:cubicBezTo>
                  <a:pt x="4712" y="936"/>
                  <a:pt x="4661" y="987"/>
                  <a:pt x="4661" y="1049"/>
                </a:cubicBezTo>
                <a:cubicBezTo>
                  <a:pt x="4661" y="1110"/>
                  <a:pt x="4712" y="1161"/>
                  <a:pt x="4773" y="1161"/>
                </a:cubicBezTo>
                <a:close/>
                <a:moveTo>
                  <a:pt x="5185" y="1446"/>
                </a:moveTo>
                <a:cubicBezTo>
                  <a:pt x="5247" y="1446"/>
                  <a:pt x="5297" y="1396"/>
                  <a:pt x="5297" y="1334"/>
                </a:cubicBezTo>
                <a:cubicBezTo>
                  <a:pt x="5297" y="1273"/>
                  <a:pt x="5247" y="1222"/>
                  <a:pt x="5185" y="1222"/>
                </a:cubicBezTo>
                <a:cubicBezTo>
                  <a:pt x="5123" y="1222"/>
                  <a:pt x="5073" y="1273"/>
                  <a:pt x="5073" y="1334"/>
                </a:cubicBezTo>
                <a:cubicBezTo>
                  <a:pt x="5073" y="1396"/>
                  <a:pt x="5123" y="1446"/>
                  <a:pt x="5185" y="1446"/>
                </a:cubicBezTo>
                <a:close/>
                <a:moveTo>
                  <a:pt x="6312" y="3095"/>
                </a:moveTo>
                <a:cubicBezTo>
                  <a:pt x="6312" y="3033"/>
                  <a:pt x="6261" y="2983"/>
                  <a:pt x="6200" y="2983"/>
                </a:cubicBezTo>
                <a:cubicBezTo>
                  <a:pt x="6138" y="2983"/>
                  <a:pt x="6088" y="3033"/>
                  <a:pt x="6088" y="3095"/>
                </a:cubicBezTo>
                <a:cubicBezTo>
                  <a:pt x="6088" y="3157"/>
                  <a:pt x="6138" y="3207"/>
                  <a:pt x="6200" y="3207"/>
                </a:cubicBezTo>
                <a:cubicBezTo>
                  <a:pt x="6261" y="3207"/>
                  <a:pt x="6312" y="3157"/>
                  <a:pt x="6312" y="3095"/>
                </a:cubicBezTo>
                <a:close/>
                <a:moveTo>
                  <a:pt x="6355" y="3600"/>
                </a:moveTo>
                <a:cubicBezTo>
                  <a:pt x="6355" y="3538"/>
                  <a:pt x="6304" y="3488"/>
                  <a:pt x="6242" y="3488"/>
                </a:cubicBezTo>
                <a:cubicBezTo>
                  <a:pt x="6181" y="3488"/>
                  <a:pt x="6130" y="3538"/>
                  <a:pt x="6130" y="3600"/>
                </a:cubicBezTo>
                <a:cubicBezTo>
                  <a:pt x="6130" y="3662"/>
                  <a:pt x="6181" y="3712"/>
                  <a:pt x="6242" y="3712"/>
                </a:cubicBezTo>
                <a:cubicBezTo>
                  <a:pt x="6304" y="3712"/>
                  <a:pt x="6355" y="3662"/>
                  <a:pt x="6355" y="3600"/>
                </a:cubicBezTo>
                <a:close/>
                <a:moveTo>
                  <a:pt x="6200" y="4217"/>
                </a:moveTo>
                <a:cubicBezTo>
                  <a:pt x="6261" y="4217"/>
                  <a:pt x="6312" y="4167"/>
                  <a:pt x="6312" y="4105"/>
                </a:cubicBezTo>
                <a:cubicBezTo>
                  <a:pt x="6312" y="4043"/>
                  <a:pt x="6261" y="3993"/>
                  <a:pt x="6200" y="3993"/>
                </a:cubicBezTo>
                <a:cubicBezTo>
                  <a:pt x="6138" y="3993"/>
                  <a:pt x="6088" y="4043"/>
                  <a:pt x="6088" y="4105"/>
                </a:cubicBezTo>
                <a:cubicBezTo>
                  <a:pt x="6088" y="4167"/>
                  <a:pt x="6138" y="4217"/>
                  <a:pt x="6200" y="4217"/>
                </a:cubicBezTo>
                <a:close/>
                <a:moveTo>
                  <a:pt x="4599" y="3600"/>
                </a:moveTo>
                <a:cubicBezTo>
                  <a:pt x="4599" y="4010"/>
                  <a:pt x="4412" y="4387"/>
                  <a:pt x="4086" y="4636"/>
                </a:cubicBezTo>
                <a:cubicBezTo>
                  <a:pt x="4036" y="4674"/>
                  <a:pt x="3984" y="4708"/>
                  <a:pt x="3930" y="4738"/>
                </a:cubicBezTo>
                <a:cubicBezTo>
                  <a:pt x="3738" y="4845"/>
                  <a:pt x="3519" y="4902"/>
                  <a:pt x="3298" y="4902"/>
                </a:cubicBezTo>
                <a:cubicBezTo>
                  <a:pt x="3076" y="4902"/>
                  <a:pt x="2857" y="4845"/>
                  <a:pt x="2665" y="4738"/>
                </a:cubicBezTo>
                <a:cubicBezTo>
                  <a:pt x="2611" y="4708"/>
                  <a:pt x="2559" y="4674"/>
                  <a:pt x="2509" y="4636"/>
                </a:cubicBezTo>
                <a:cubicBezTo>
                  <a:pt x="2183" y="4387"/>
                  <a:pt x="1996" y="4010"/>
                  <a:pt x="1996" y="3600"/>
                </a:cubicBezTo>
                <a:cubicBezTo>
                  <a:pt x="1996" y="2882"/>
                  <a:pt x="2580" y="2299"/>
                  <a:pt x="3298" y="2299"/>
                </a:cubicBezTo>
                <a:cubicBezTo>
                  <a:pt x="4015" y="2299"/>
                  <a:pt x="4599" y="2882"/>
                  <a:pt x="4599" y="3600"/>
                </a:cubicBezTo>
                <a:close/>
                <a:moveTo>
                  <a:pt x="3841" y="4538"/>
                </a:moveTo>
                <a:cubicBezTo>
                  <a:pt x="3739" y="4335"/>
                  <a:pt x="3529" y="4202"/>
                  <a:pt x="3297" y="4202"/>
                </a:cubicBezTo>
                <a:cubicBezTo>
                  <a:pt x="3066" y="4202"/>
                  <a:pt x="2856" y="4335"/>
                  <a:pt x="2755" y="4538"/>
                </a:cubicBezTo>
                <a:cubicBezTo>
                  <a:pt x="2914" y="4631"/>
                  <a:pt x="3100" y="4685"/>
                  <a:pt x="3298" y="4685"/>
                </a:cubicBezTo>
                <a:cubicBezTo>
                  <a:pt x="3495" y="4685"/>
                  <a:pt x="3681" y="4631"/>
                  <a:pt x="3841" y="4538"/>
                </a:cubicBezTo>
                <a:close/>
                <a:moveTo>
                  <a:pt x="3297" y="3905"/>
                </a:moveTo>
                <a:cubicBezTo>
                  <a:pt x="3501" y="3905"/>
                  <a:pt x="3666" y="3740"/>
                  <a:pt x="3666" y="3537"/>
                </a:cubicBezTo>
                <a:cubicBezTo>
                  <a:pt x="3666" y="3333"/>
                  <a:pt x="3501" y="3168"/>
                  <a:pt x="3297" y="3168"/>
                </a:cubicBezTo>
                <a:cubicBezTo>
                  <a:pt x="3094" y="3168"/>
                  <a:pt x="2929" y="3334"/>
                  <a:pt x="2929" y="3537"/>
                </a:cubicBezTo>
                <a:cubicBezTo>
                  <a:pt x="2929" y="3740"/>
                  <a:pt x="3094" y="3905"/>
                  <a:pt x="3297" y="3905"/>
                </a:cubicBezTo>
                <a:close/>
                <a:moveTo>
                  <a:pt x="4382" y="3600"/>
                </a:moveTo>
                <a:cubicBezTo>
                  <a:pt x="4382" y="3002"/>
                  <a:pt x="3896" y="2516"/>
                  <a:pt x="3298" y="2516"/>
                </a:cubicBezTo>
                <a:cubicBezTo>
                  <a:pt x="2700" y="2516"/>
                  <a:pt x="2213" y="3002"/>
                  <a:pt x="2213" y="3600"/>
                </a:cubicBezTo>
                <a:cubicBezTo>
                  <a:pt x="2213" y="3922"/>
                  <a:pt x="2354" y="4211"/>
                  <a:pt x="2577" y="4409"/>
                </a:cubicBezTo>
                <a:cubicBezTo>
                  <a:pt x="2671" y="4241"/>
                  <a:pt x="2820" y="4111"/>
                  <a:pt x="3000" y="4041"/>
                </a:cubicBezTo>
                <a:cubicBezTo>
                  <a:pt x="2787" y="3915"/>
                  <a:pt x="2672" y="3663"/>
                  <a:pt x="2724" y="3416"/>
                </a:cubicBezTo>
                <a:cubicBezTo>
                  <a:pt x="2781" y="3146"/>
                  <a:pt x="3022" y="2950"/>
                  <a:pt x="3297" y="2950"/>
                </a:cubicBezTo>
                <a:cubicBezTo>
                  <a:pt x="3573" y="2950"/>
                  <a:pt x="3815" y="3146"/>
                  <a:pt x="3871" y="3416"/>
                </a:cubicBezTo>
                <a:cubicBezTo>
                  <a:pt x="3923" y="3663"/>
                  <a:pt x="3808" y="3915"/>
                  <a:pt x="3595" y="4041"/>
                </a:cubicBezTo>
                <a:cubicBezTo>
                  <a:pt x="3776" y="4111"/>
                  <a:pt x="3925" y="4241"/>
                  <a:pt x="4018" y="4410"/>
                </a:cubicBezTo>
                <a:cubicBezTo>
                  <a:pt x="4241" y="4211"/>
                  <a:pt x="4382" y="3922"/>
                  <a:pt x="4382" y="3600"/>
                </a:cubicBezTo>
                <a:close/>
                <a:moveTo>
                  <a:pt x="115" y="2296"/>
                </a:moveTo>
                <a:cubicBezTo>
                  <a:pt x="69" y="2128"/>
                  <a:pt x="93" y="1951"/>
                  <a:pt x="180" y="1800"/>
                </a:cubicBezTo>
                <a:cubicBezTo>
                  <a:pt x="297" y="1598"/>
                  <a:pt x="514" y="1473"/>
                  <a:pt x="747" y="1473"/>
                </a:cubicBezTo>
                <a:cubicBezTo>
                  <a:pt x="861" y="1473"/>
                  <a:pt x="974" y="1503"/>
                  <a:pt x="1074" y="1561"/>
                </a:cubicBezTo>
                <a:cubicBezTo>
                  <a:pt x="1349" y="1720"/>
                  <a:pt x="1470" y="2052"/>
                  <a:pt x="1361" y="2350"/>
                </a:cubicBezTo>
                <a:cubicBezTo>
                  <a:pt x="1368" y="2354"/>
                  <a:pt x="1368" y="2354"/>
                  <a:pt x="1368" y="2354"/>
                </a:cubicBezTo>
                <a:cubicBezTo>
                  <a:pt x="1365" y="2359"/>
                  <a:pt x="1365" y="2359"/>
                  <a:pt x="1365" y="2359"/>
                </a:cubicBezTo>
                <a:cubicBezTo>
                  <a:pt x="2040" y="2749"/>
                  <a:pt x="2040" y="2749"/>
                  <a:pt x="2040" y="2749"/>
                </a:cubicBezTo>
                <a:cubicBezTo>
                  <a:pt x="2053" y="2756"/>
                  <a:pt x="2057" y="2772"/>
                  <a:pt x="2050" y="2785"/>
                </a:cubicBezTo>
                <a:cubicBezTo>
                  <a:pt x="1968" y="2927"/>
                  <a:pt x="1968" y="2927"/>
                  <a:pt x="1968" y="2927"/>
                </a:cubicBezTo>
                <a:cubicBezTo>
                  <a:pt x="1960" y="2940"/>
                  <a:pt x="1944" y="2944"/>
                  <a:pt x="1932" y="2937"/>
                </a:cubicBezTo>
                <a:cubicBezTo>
                  <a:pt x="1256" y="2547"/>
                  <a:pt x="1256" y="2547"/>
                  <a:pt x="1256" y="2547"/>
                </a:cubicBezTo>
                <a:cubicBezTo>
                  <a:pt x="1253" y="2552"/>
                  <a:pt x="1253" y="2552"/>
                  <a:pt x="1253" y="2552"/>
                </a:cubicBezTo>
                <a:cubicBezTo>
                  <a:pt x="1247" y="2547"/>
                  <a:pt x="1247" y="2547"/>
                  <a:pt x="1247" y="2547"/>
                </a:cubicBezTo>
                <a:cubicBezTo>
                  <a:pt x="1122" y="2696"/>
                  <a:pt x="939" y="2781"/>
                  <a:pt x="746" y="2781"/>
                </a:cubicBezTo>
                <a:cubicBezTo>
                  <a:pt x="632" y="2781"/>
                  <a:pt x="519" y="2751"/>
                  <a:pt x="419" y="2694"/>
                </a:cubicBezTo>
                <a:cubicBezTo>
                  <a:pt x="268" y="2606"/>
                  <a:pt x="160" y="2465"/>
                  <a:pt x="115" y="2296"/>
                </a:cubicBezTo>
                <a:close/>
                <a:moveTo>
                  <a:pt x="324" y="2240"/>
                </a:moveTo>
                <a:cubicBezTo>
                  <a:pt x="354" y="2353"/>
                  <a:pt x="427" y="2447"/>
                  <a:pt x="528" y="2506"/>
                </a:cubicBezTo>
                <a:cubicBezTo>
                  <a:pt x="594" y="2544"/>
                  <a:pt x="670" y="2564"/>
                  <a:pt x="746" y="2564"/>
                </a:cubicBezTo>
                <a:cubicBezTo>
                  <a:pt x="902" y="2564"/>
                  <a:pt x="1047" y="2481"/>
                  <a:pt x="1125" y="2346"/>
                </a:cubicBezTo>
                <a:cubicBezTo>
                  <a:pt x="1125" y="2346"/>
                  <a:pt x="1125" y="2346"/>
                  <a:pt x="1125" y="2346"/>
                </a:cubicBezTo>
                <a:cubicBezTo>
                  <a:pt x="1245" y="2137"/>
                  <a:pt x="1174" y="1869"/>
                  <a:pt x="965" y="1749"/>
                </a:cubicBezTo>
                <a:cubicBezTo>
                  <a:pt x="898" y="1710"/>
                  <a:pt x="823" y="1690"/>
                  <a:pt x="747" y="1690"/>
                </a:cubicBezTo>
                <a:cubicBezTo>
                  <a:pt x="591" y="1690"/>
                  <a:pt x="446" y="1774"/>
                  <a:pt x="368" y="1909"/>
                </a:cubicBezTo>
                <a:cubicBezTo>
                  <a:pt x="310" y="2010"/>
                  <a:pt x="294" y="2127"/>
                  <a:pt x="324" y="2240"/>
                </a:cubicBezTo>
                <a:close/>
                <a:moveTo>
                  <a:pt x="3952" y="6546"/>
                </a:moveTo>
                <a:cubicBezTo>
                  <a:pt x="3952" y="6721"/>
                  <a:pt x="3884" y="6885"/>
                  <a:pt x="3760" y="7009"/>
                </a:cubicBezTo>
                <a:cubicBezTo>
                  <a:pt x="3637" y="7132"/>
                  <a:pt x="3472" y="7200"/>
                  <a:pt x="3298" y="7200"/>
                </a:cubicBezTo>
                <a:cubicBezTo>
                  <a:pt x="2892" y="7200"/>
                  <a:pt x="2572" y="6829"/>
                  <a:pt x="2658" y="6409"/>
                </a:cubicBezTo>
                <a:cubicBezTo>
                  <a:pt x="2711" y="6148"/>
                  <a:pt x="2924" y="5949"/>
                  <a:pt x="3187" y="5902"/>
                </a:cubicBezTo>
                <a:cubicBezTo>
                  <a:pt x="3189" y="5901"/>
                  <a:pt x="3189" y="5901"/>
                  <a:pt x="3189" y="5901"/>
                </a:cubicBezTo>
                <a:cubicBezTo>
                  <a:pt x="3189" y="5114"/>
                  <a:pt x="3189" y="5114"/>
                  <a:pt x="3189" y="5114"/>
                </a:cubicBezTo>
                <a:cubicBezTo>
                  <a:pt x="3189" y="5100"/>
                  <a:pt x="3201" y="5088"/>
                  <a:pt x="3215" y="5088"/>
                </a:cubicBezTo>
                <a:cubicBezTo>
                  <a:pt x="3380" y="5088"/>
                  <a:pt x="3380" y="5088"/>
                  <a:pt x="3380" y="5088"/>
                </a:cubicBezTo>
                <a:cubicBezTo>
                  <a:pt x="3394" y="5088"/>
                  <a:pt x="3406" y="5100"/>
                  <a:pt x="3406" y="5114"/>
                </a:cubicBezTo>
                <a:cubicBezTo>
                  <a:pt x="3406" y="5894"/>
                  <a:pt x="3406" y="5894"/>
                  <a:pt x="3406" y="5894"/>
                </a:cubicBezTo>
                <a:cubicBezTo>
                  <a:pt x="3412" y="5894"/>
                  <a:pt x="3412" y="5894"/>
                  <a:pt x="3412" y="5894"/>
                </a:cubicBezTo>
                <a:cubicBezTo>
                  <a:pt x="3412" y="5902"/>
                  <a:pt x="3412" y="5902"/>
                  <a:pt x="3412" y="5902"/>
                </a:cubicBezTo>
                <a:cubicBezTo>
                  <a:pt x="3725" y="5957"/>
                  <a:pt x="3952" y="6228"/>
                  <a:pt x="3952" y="6546"/>
                </a:cubicBezTo>
                <a:close/>
                <a:moveTo>
                  <a:pt x="3735" y="6546"/>
                </a:moveTo>
                <a:cubicBezTo>
                  <a:pt x="3735" y="6305"/>
                  <a:pt x="3539" y="6109"/>
                  <a:pt x="3298" y="6109"/>
                </a:cubicBezTo>
                <a:cubicBezTo>
                  <a:pt x="3057" y="6109"/>
                  <a:pt x="2861" y="6305"/>
                  <a:pt x="2861" y="6546"/>
                </a:cubicBezTo>
                <a:cubicBezTo>
                  <a:pt x="2861" y="6787"/>
                  <a:pt x="3057" y="6983"/>
                  <a:pt x="3298" y="6983"/>
                </a:cubicBezTo>
                <a:cubicBezTo>
                  <a:pt x="3414" y="6983"/>
                  <a:pt x="3524" y="6938"/>
                  <a:pt x="3607" y="6855"/>
                </a:cubicBezTo>
                <a:cubicBezTo>
                  <a:pt x="3689" y="6773"/>
                  <a:pt x="3735" y="6663"/>
                  <a:pt x="3735" y="6546"/>
                </a:cubicBezTo>
                <a:close/>
                <a:moveTo>
                  <a:pt x="4774" y="6039"/>
                </a:moveTo>
                <a:cubicBezTo>
                  <a:pt x="4712" y="6039"/>
                  <a:pt x="4662" y="6090"/>
                  <a:pt x="4662" y="6151"/>
                </a:cubicBezTo>
                <a:cubicBezTo>
                  <a:pt x="4662" y="6213"/>
                  <a:pt x="4712" y="6263"/>
                  <a:pt x="4774" y="6263"/>
                </a:cubicBezTo>
                <a:cubicBezTo>
                  <a:pt x="4836" y="6263"/>
                  <a:pt x="4886" y="6213"/>
                  <a:pt x="4886" y="6151"/>
                </a:cubicBezTo>
                <a:cubicBezTo>
                  <a:pt x="4886" y="6090"/>
                  <a:pt x="4836" y="6039"/>
                  <a:pt x="4774" y="6039"/>
                </a:cubicBezTo>
                <a:close/>
                <a:moveTo>
                  <a:pt x="5185" y="5753"/>
                </a:moveTo>
                <a:cubicBezTo>
                  <a:pt x="5123" y="5753"/>
                  <a:pt x="5073" y="5804"/>
                  <a:pt x="5073" y="5865"/>
                </a:cubicBezTo>
                <a:cubicBezTo>
                  <a:pt x="5073" y="5927"/>
                  <a:pt x="5123" y="5978"/>
                  <a:pt x="5185" y="5978"/>
                </a:cubicBezTo>
                <a:cubicBezTo>
                  <a:pt x="5247" y="5978"/>
                  <a:pt x="5297" y="5927"/>
                  <a:pt x="5297" y="5865"/>
                </a:cubicBezTo>
                <a:cubicBezTo>
                  <a:pt x="5297" y="5804"/>
                  <a:pt x="5247" y="5753"/>
                  <a:pt x="5185" y="5753"/>
                </a:cubicBezTo>
                <a:close/>
                <a:moveTo>
                  <a:pt x="2276" y="6252"/>
                </a:moveTo>
                <a:cubicBezTo>
                  <a:pt x="2214" y="6252"/>
                  <a:pt x="2164" y="6302"/>
                  <a:pt x="2164" y="6364"/>
                </a:cubicBezTo>
                <a:cubicBezTo>
                  <a:pt x="2164" y="6426"/>
                  <a:pt x="2214" y="6476"/>
                  <a:pt x="2276" y="6476"/>
                </a:cubicBezTo>
                <a:cubicBezTo>
                  <a:pt x="2338" y="6476"/>
                  <a:pt x="2388" y="6426"/>
                  <a:pt x="2388" y="6364"/>
                </a:cubicBezTo>
                <a:cubicBezTo>
                  <a:pt x="2388" y="6302"/>
                  <a:pt x="2338" y="6252"/>
                  <a:pt x="2276" y="6252"/>
                </a:cubicBezTo>
                <a:close/>
                <a:moveTo>
                  <a:pt x="6481" y="4904"/>
                </a:moveTo>
                <a:cubicBezTo>
                  <a:pt x="6526" y="5073"/>
                  <a:pt x="6503" y="5249"/>
                  <a:pt x="6415" y="5400"/>
                </a:cubicBezTo>
                <a:cubicBezTo>
                  <a:pt x="6299" y="5602"/>
                  <a:pt x="6082" y="5727"/>
                  <a:pt x="5848" y="5727"/>
                </a:cubicBezTo>
                <a:cubicBezTo>
                  <a:pt x="5734" y="5727"/>
                  <a:pt x="5621" y="5697"/>
                  <a:pt x="5522" y="5640"/>
                </a:cubicBezTo>
                <a:cubicBezTo>
                  <a:pt x="5247" y="5481"/>
                  <a:pt x="5126" y="5149"/>
                  <a:pt x="5234" y="4850"/>
                </a:cubicBezTo>
                <a:cubicBezTo>
                  <a:pt x="5227" y="4847"/>
                  <a:pt x="5227" y="4847"/>
                  <a:pt x="5227" y="4847"/>
                </a:cubicBezTo>
                <a:cubicBezTo>
                  <a:pt x="5230" y="4841"/>
                  <a:pt x="5230" y="4841"/>
                  <a:pt x="5230" y="4841"/>
                </a:cubicBezTo>
                <a:cubicBezTo>
                  <a:pt x="4555" y="4451"/>
                  <a:pt x="4555" y="4451"/>
                  <a:pt x="4555" y="4451"/>
                </a:cubicBezTo>
                <a:cubicBezTo>
                  <a:pt x="4542" y="4444"/>
                  <a:pt x="4538" y="4428"/>
                  <a:pt x="4545" y="4415"/>
                </a:cubicBezTo>
                <a:cubicBezTo>
                  <a:pt x="4627" y="4272"/>
                  <a:pt x="4627" y="4272"/>
                  <a:pt x="4627" y="4272"/>
                </a:cubicBezTo>
                <a:cubicBezTo>
                  <a:pt x="4635" y="4260"/>
                  <a:pt x="4651" y="4256"/>
                  <a:pt x="4663" y="4263"/>
                </a:cubicBezTo>
                <a:cubicBezTo>
                  <a:pt x="5339" y="4653"/>
                  <a:pt x="5339" y="4653"/>
                  <a:pt x="5339" y="4653"/>
                </a:cubicBezTo>
                <a:cubicBezTo>
                  <a:pt x="5345" y="4657"/>
                  <a:pt x="5345" y="4657"/>
                  <a:pt x="5345" y="4657"/>
                </a:cubicBezTo>
                <a:cubicBezTo>
                  <a:pt x="5349" y="4652"/>
                  <a:pt x="5349" y="4652"/>
                  <a:pt x="5349" y="4652"/>
                </a:cubicBezTo>
                <a:cubicBezTo>
                  <a:pt x="5474" y="4504"/>
                  <a:pt x="5657" y="4419"/>
                  <a:pt x="5849" y="4419"/>
                </a:cubicBezTo>
                <a:cubicBezTo>
                  <a:pt x="5964" y="4419"/>
                  <a:pt x="6076" y="4449"/>
                  <a:pt x="6176" y="4507"/>
                </a:cubicBezTo>
                <a:cubicBezTo>
                  <a:pt x="6327" y="4594"/>
                  <a:pt x="6435" y="4735"/>
                  <a:pt x="6481" y="4904"/>
                </a:cubicBezTo>
                <a:close/>
                <a:moveTo>
                  <a:pt x="6271" y="4960"/>
                </a:moveTo>
                <a:cubicBezTo>
                  <a:pt x="6241" y="4847"/>
                  <a:pt x="6169" y="4753"/>
                  <a:pt x="6067" y="4695"/>
                </a:cubicBezTo>
                <a:cubicBezTo>
                  <a:pt x="6001" y="4656"/>
                  <a:pt x="5926" y="4636"/>
                  <a:pt x="5849" y="4636"/>
                </a:cubicBezTo>
                <a:cubicBezTo>
                  <a:pt x="5694" y="4636"/>
                  <a:pt x="5548" y="4720"/>
                  <a:pt x="5470" y="4855"/>
                </a:cubicBezTo>
                <a:cubicBezTo>
                  <a:pt x="5350" y="5063"/>
                  <a:pt x="5422" y="5331"/>
                  <a:pt x="5630" y="5452"/>
                </a:cubicBezTo>
                <a:cubicBezTo>
                  <a:pt x="5697" y="5490"/>
                  <a:pt x="5772" y="5510"/>
                  <a:pt x="5849" y="5510"/>
                </a:cubicBezTo>
                <a:cubicBezTo>
                  <a:pt x="6004" y="5510"/>
                  <a:pt x="6150" y="5427"/>
                  <a:pt x="6227" y="5292"/>
                </a:cubicBezTo>
                <a:cubicBezTo>
                  <a:pt x="6286" y="5191"/>
                  <a:pt x="6301" y="5073"/>
                  <a:pt x="6271" y="4960"/>
                </a:cubicBezTo>
                <a:close/>
                <a:moveTo>
                  <a:pt x="4320" y="6252"/>
                </a:moveTo>
                <a:cubicBezTo>
                  <a:pt x="4258" y="6252"/>
                  <a:pt x="4208" y="6302"/>
                  <a:pt x="4208" y="6364"/>
                </a:cubicBezTo>
                <a:cubicBezTo>
                  <a:pt x="4208" y="6426"/>
                  <a:pt x="4258" y="6476"/>
                  <a:pt x="4320" y="6476"/>
                </a:cubicBezTo>
                <a:cubicBezTo>
                  <a:pt x="4382" y="6476"/>
                  <a:pt x="4432" y="6426"/>
                  <a:pt x="4432" y="6364"/>
                </a:cubicBezTo>
                <a:cubicBezTo>
                  <a:pt x="4432" y="6302"/>
                  <a:pt x="4382" y="6252"/>
                  <a:pt x="4320" y="6252"/>
                </a:cubicBezTo>
                <a:close/>
                <a:moveTo>
                  <a:pt x="465" y="3600"/>
                </a:moveTo>
                <a:cubicBezTo>
                  <a:pt x="465" y="3538"/>
                  <a:pt x="415" y="3488"/>
                  <a:pt x="353" y="3488"/>
                </a:cubicBezTo>
                <a:cubicBezTo>
                  <a:pt x="291" y="3488"/>
                  <a:pt x="241" y="3538"/>
                  <a:pt x="241" y="3600"/>
                </a:cubicBezTo>
                <a:cubicBezTo>
                  <a:pt x="241" y="3662"/>
                  <a:pt x="291" y="3712"/>
                  <a:pt x="353" y="3712"/>
                </a:cubicBezTo>
                <a:cubicBezTo>
                  <a:pt x="415" y="3712"/>
                  <a:pt x="465" y="3662"/>
                  <a:pt x="465" y="3600"/>
                </a:cubicBezTo>
                <a:close/>
                <a:moveTo>
                  <a:pt x="403" y="2983"/>
                </a:moveTo>
                <a:cubicBezTo>
                  <a:pt x="341" y="2983"/>
                  <a:pt x="291" y="3034"/>
                  <a:pt x="291" y="3095"/>
                </a:cubicBezTo>
                <a:cubicBezTo>
                  <a:pt x="291" y="3157"/>
                  <a:pt x="341" y="3208"/>
                  <a:pt x="403" y="3208"/>
                </a:cubicBezTo>
                <a:cubicBezTo>
                  <a:pt x="465" y="3208"/>
                  <a:pt x="515" y="3157"/>
                  <a:pt x="515" y="3095"/>
                </a:cubicBezTo>
                <a:cubicBezTo>
                  <a:pt x="515" y="3034"/>
                  <a:pt x="465" y="2983"/>
                  <a:pt x="403" y="2983"/>
                </a:cubicBezTo>
                <a:close/>
                <a:moveTo>
                  <a:pt x="1932" y="4263"/>
                </a:moveTo>
                <a:cubicBezTo>
                  <a:pt x="1945" y="4256"/>
                  <a:pt x="1961" y="4260"/>
                  <a:pt x="1968" y="4273"/>
                </a:cubicBezTo>
                <a:cubicBezTo>
                  <a:pt x="2050" y="4416"/>
                  <a:pt x="2050" y="4416"/>
                  <a:pt x="2050" y="4416"/>
                </a:cubicBezTo>
                <a:cubicBezTo>
                  <a:pt x="2058" y="4428"/>
                  <a:pt x="2053" y="4444"/>
                  <a:pt x="2041" y="4451"/>
                </a:cubicBezTo>
                <a:cubicBezTo>
                  <a:pt x="1361" y="4850"/>
                  <a:pt x="1361" y="4850"/>
                  <a:pt x="1361" y="4850"/>
                </a:cubicBezTo>
                <a:cubicBezTo>
                  <a:pt x="1469" y="5149"/>
                  <a:pt x="1348" y="5481"/>
                  <a:pt x="1073" y="5639"/>
                </a:cubicBezTo>
                <a:cubicBezTo>
                  <a:pt x="974" y="5697"/>
                  <a:pt x="861" y="5727"/>
                  <a:pt x="747" y="5727"/>
                </a:cubicBezTo>
                <a:cubicBezTo>
                  <a:pt x="514" y="5727"/>
                  <a:pt x="296" y="5602"/>
                  <a:pt x="180" y="5400"/>
                </a:cubicBezTo>
                <a:cubicBezTo>
                  <a:pt x="0" y="5088"/>
                  <a:pt x="107" y="4687"/>
                  <a:pt x="419" y="4507"/>
                </a:cubicBezTo>
                <a:cubicBezTo>
                  <a:pt x="519" y="4449"/>
                  <a:pt x="632" y="4419"/>
                  <a:pt x="746" y="4419"/>
                </a:cubicBezTo>
                <a:cubicBezTo>
                  <a:pt x="939" y="4419"/>
                  <a:pt x="1121" y="4504"/>
                  <a:pt x="1246" y="4652"/>
                </a:cubicBezTo>
                <a:cubicBezTo>
                  <a:pt x="1250" y="4657"/>
                  <a:pt x="1250" y="4657"/>
                  <a:pt x="1250" y="4657"/>
                </a:cubicBezTo>
                <a:lnTo>
                  <a:pt x="1932" y="4263"/>
                </a:lnTo>
                <a:close/>
                <a:moveTo>
                  <a:pt x="1125" y="4855"/>
                </a:moveTo>
                <a:cubicBezTo>
                  <a:pt x="1047" y="4720"/>
                  <a:pt x="902" y="4636"/>
                  <a:pt x="746" y="4636"/>
                </a:cubicBezTo>
                <a:cubicBezTo>
                  <a:pt x="670" y="4636"/>
                  <a:pt x="594" y="4656"/>
                  <a:pt x="528" y="4695"/>
                </a:cubicBezTo>
                <a:cubicBezTo>
                  <a:pt x="319" y="4815"/>
                  <a:pt x="247" y="5083"/>
                  <a:pt x="368" y="5292"/>
                </a:cubicBezTo>
                <a:cubicBezTo>
                  <a:pt x="446" y="5426"/>
                  <a:pt x="591" y="5510"/>
                  <a:pt x="747" y="5510"/>
                </a:cubicBezTo>
                <a:cubicBezTo>
                  <a:pt x="823" y="5510"/>
                  <a:pt x="898" y="5490"/>
                  <a:pt x="965" y="5452"/>
                </a:cubicBezTo>
                <a:cubicBezTo>
                  <a:pt x="1174" y="5331"/>
                  <a:pt x="1245" y="5063"/>
                  <a:pt x="1125" y="4855"/>
                </a:cubicBezTo>
                <a:close/>
                <a:moveTo>
                  <a:pt x="396" y="4217"/>
                </a:moveTo>
                <a:cubicBezTo>
                  <a:pt x="458" y="4217"/>
                  <a:pt x="508" y="4167"/>
                  <a:pt x="508" y="4105"/>
                </a:cubicBezTo>
                <a:cubicBezTo>
                  <a:pt x="508" y="4043"/>
                  <a:pt x="458" y="3993"/>
                  <a:pt x="396" y="3993"/>
                </a:cubicBezTo>
                <a:cubicBezTo>
                  <a:pt x="334" y="3993"/>
                  <a:pt x="284" y="4043"/>
                  <a:pt x="284" y="4105"/>
                </a:cubicBezTo>
                <a:cubicBezTo>
                  <a:pt x="284" y="4167"/>
                  <a:pt x="334" y="4217"/>
                  <a:pt x="396" y="4217"/>
                </a:cubicBezTo>
                <a:close/>
                <a:moveTo>
                  <a:pt x="1411" y="5754"/>
                </a:moveTo>
                <a:cubicBezTo>
                  <a:pt x="1349" y="5754"/>
                  <a:pt x="1298" y="5804"/>
                  <a:pt x="1298" y="5866"/>
                </a:cubicBezTo>
                <a:cubicBezTo>
                  <a:pt x="1298" y="5928"/>
                  <a:pt x="1349" y="5978"/>
                  <a:pt x="1411" y="5978"/>
                </a:cubicBezTo>
                <a:cubicBezTo>
                  <a:pt x="1472" y="5978"/>
                  <a:pt x="1523" y="5928"/>
                  <a:pt x="1523" y="5866"/>
                </a:cubicBezTo>
                <a:cubicBezTo>
                  <a:pt x="1523" y="5804"/>
                  <a:pt x="1472" y="5754"/>
                  <a:pt x="1411" y="5754"/>
                </a:cubicBezTo>
                <a:close/>
                <a:moveTo>
                  <a:pt x="1822" y="6039"/>
                </a:moveTo>
                <a:cubicBezTo>
                  <a:pt x="1760" y="6039"/>
                  <a:pt x="1710" y="6090"/>
                  <a:pt x="1710" y="6152"/>
                </a:cubicBezTo>
                <a:cubicBezTo>
                  <a:pt x="1710" y="6213"/>
                  <a:pt x="1760" y="6264"/>
                  <a:pt x="1822" y="6264"/>
                </a:cubicBezTo>
                <a:cubicBezTo>
                  <a:pt x="1884" y="6264"/>
                  <a:pt x="1934" y="6213"/>
                  <a:pt x="1934" y="6152"/>
                </a:cubicBezTo>
                <a:cubicBezTo>
                  <a:pt x="1934" y="6090"/>
                  <a:pt x="1884" y="6039"/>
                  <a:pt x="1822" y="603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8706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5D744-09D6-7847-8BD5-5C1C2A1C1B47}"/>
              </a:ext>
            </a:extLst>
          </p:cNvPr>
          <p:cNvPicPr>
            <a:picLocks noChangeAspect="1"/>
          </p:cNvPicPr>
          <p:nvPr/>
        </p:nvPicPr>
        <p:blipFill rotWithShape="1">
          <a:blip r:embed="rId3">
            <a:extLst>
              <a:ext uri="{28A0092B-C50C-407E-A947-70E740481C1C}">
                <a14:useLocalDpi xmlns:a14="http://schemas.microsoft.com/office/drawing/2010/main" val="0"/>
              </a:ext>
            </a:extLst>
          </a:blip>
          <a:srcRect t="35753" b="26085"/>
          <a:stretch/>
        </p:blipFill>
        <p:spPr>
          <a:xfrm>
            <a:off x="-25859" y="-52536"/>
            <a:ext cx="12302862" cy="3128936"/>
          </a:xfrm>
          <a:prstGeom prst="rect">
            <a:avLst/>
          </a:prstGeom>
        </p:spPr>
      </p:pic>
      <p:sp>
        <p:nvSpPr>
          <p:cNvPr id="3" name="Title 2">
            <a:extLst>
              <a:ext uri="{FF2B5EF4-FFF2-40B4-BE49-F238E27FC236}">
                <a16:creationId xmlns:a16="http://schemas.microsoft.com/office/drawing/2014/main" id="{D2BF2F9A-1B48-5DE7-087C-E60272553A26}"/>
              </a:ext>
            </a:extLst>
          </p:cNvPr>
          <p:cNvSpPr>
            <a:spLocks noGrp="1"/>
          </p:cNvSpPr>
          <p:nvPr>
            <p:ph type="title"/>
          </p:nvPr>
        </p:nvSpPr>
        <p:spPr>
          <a:xfrm>
            <a:off x="752044" y="3289416"/>
            <a:ext cx="4392420" cy="480131"/>
          </a:xfrm>
          <a:solidFill>
            <a:schemeClr val="accent2"/>
          </a:solidFill>
        </p:spPr>
        <p:txBody>
          <a:bodyPr wrap="none"/>
          <a:lstStyle/>
          <a:p>
            <a:pPr algn="ctr"/>
            <a:r>
              <a:rPr lang="en-US">
                <a:solidFill>
                  <a:schemeClr val="bg1"/>
                </a:solidFill>
              </a:rPr>
              <a:t>PARTNER WITH DOL TO:</a:t>
            </a:r>
          </a:p>
        </p:txBody>
      </p:sp>
      <p:sp>
        <p:nvSpPr>
          <p:cNvPr id="6" name="TextBox 5">
            <a:extLst>
              <a:ext uri="{FF2B5EF4-FFF2-40B4-BE49-F238E27FC236}">
                <a16:creationId xmlns:a16="http://schemas.microsoft.com/office/drawing/2014/main" id="{78926038-91EE-18BC-36B6-FD8C357177A1}"/>
              </a:ext>
            </a:extLst>
          </p:cNvPr>
          <p:cNvSpPr txBox="1"/>
          <p:nvPr/>
        </p:nvSpPr>
        <p:spPr bwMode="auto">
          <a:xfrm>
            <a:off x="851750" y="4624309"/>
            <a:ext cx="23545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b="1">
                <a:solidFill>
                  <a:schemeClr val="tx2"/>
                </a:solidFill>
                <a:latin typeface="Arial" panose="020B0604020202020204" pitchFamily="34" charset="0"/>
                <a:cs typeface="Arial" panose="020B0604020202020204" pitchFamily="34" charset="0"/>
              </a:rPr>
              <a:t>Promote and expand </a:t>
            </a:r>
            <a:r>
              <a:rPr lang="en-US">
                <a:solidFill>
                  <a:schemeClr val="tx2"/>
                </a:solidFill>
                <a:latin typeface="Arial" panose="020B0604020202020204" pitchFamily="34" charset="0"/>
                <a:cs typeface="Arial" panose="020B0604020202020204" pitchFamily="34" charset="0"/>
              </a:rPr>
              <a:t>awareness of the benefits of Registered Apprenticeship </a:t>
            </a:r>
          </a:p>
        </p:txBody>
      </p:sp>
      <p:sp>
        <p:nvSpPr>
          <p:cNvPr id="7" name="TextBox 6">
            <a:extLst>
              <a:ext uri="{FF2B5EF4-FFF2-40B4-BE49-F238E27FC236}">
                <a16:creationId xmlns:a16="http://schemas.microsoft.com/office/drawing/2014/main" id="{3FD7903E-2AB9-EA2C-DEAD-9C4331D46F47}"/>
              </a:ext>
            </a:extLst>
          </p:cNvPr>
          <p:cNvSpPr txBox="1"/>
          <p:nvPr/>
        </p:nvSpPr>
        <p:spPr bwMode="auto">
          <a:xfrm>
            <a:off x="3420499" y="4611901"/>
            <a:ext cx="2445943" cy="122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b="1">
                <a:solidFill>
                  <a:schemeClr val="tx2"/>
                </a:solidFill>
                <a:latin typeface="Arial" panose="020B0604020202020204" pitchFamily="34" charset="0"/>
                <a:cs typeface="Arial" panose="020B0604020202020204" pitchFamily="34" charset="0"/>
              </a:rPr>
              <a:t>Identify and scale </a:t>
            </a:r>
            <a:r>
              <a:rPr lang="en-US">
                <a:solidFill>
                  <a:schemeClr val="tx2"/>
                </a:solidFill>
                <a:latin typeface="Arial" panose="020B0604020202020204" pitchFamily="34" charset="0"/>
                <a:cs typeface="Arial" panose="020B0604020202020204" pitchFamily="34" charset="0"/>
              </a:rPr>
              <a:t>innovative practices and partnerships</a:t>
            </a:r>
          </a:p>
          <a:p>
            <a:pPr algn="l">
              <a:lnSpc>
                <a:spcPct val="120000"/>
              </a:lnSpc>
            </a:pPr>
            <a:endParaRPr lang="en-US">
              <a:solidFill>
                <a:schemeClr val="tx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73B3623-8AE1-568A-A28A-392970C4A677}"/>
              </a:ext>
            </a:extLst>
          </p:cNvPr>
          <p:cNvSpPr txBox="1"/>
          <p:nvPr/>
        </p:nvSpPr>
        <p:spPr bwMode="auto">
          <a:xfrm>
            <a:off x="6170381" y="4624309"/>
            <a:ext cx="22196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b="1">
                <a:solidFill>
                  <a:schemeClr val="tx2"/>
                </a:solidFill>
                <a:latin typeface="Arial" panose="020B0604020202020204" pitchFamily="34" charset="0"/>
                <a:cs typeface="Arial" panose="020B0604020202020204" pitchFamily="34" charset="0"/>
              </a:rPr>
              <a:t>Increase access and support </a:t>
            </a:r>
            <a:r>
              <a:rPr lang="en-US">
                <a:solidFill>
                  <a:schemeClr val="tx2"/>
                </a:solidFill>
                <a:latin typeface="Arial" panose="020B0604020202020204" pitchFamily="34" charset="0"/>
                <a:cs typeface="Arial" panose="020B0604020202020204" pitchFamily="34" charset="0"/>
              </a:rPr>
              <a:t>for underrepresented and underserved populations</a:t>
            </a:r>
          </a:p>
        </p:txBody>
      </p:sp>
      <p:sp>
        <p:nvSpPr>
          <p:cNvPr id="9" name="TextBox 8">
            <a:extLst>
              <a:ext uri="{FF2B5EF4-FFF2-40B4-BE49-F238E27FC236}">
                <a16:creationId xmlns:a16="http://schemas.microsoft.com/office/drawing/2014/main" id="{8EDEAFB1-FB4B-9DA4-36EA-925786B1AE5B}"/>
              </a:ext>
            </a:extLst>
          </p:cNvPr>
          <p:cNvSpPr txBox="1"/>
          <p:nvPr/>
        </p:nvSpPr>
        <p:spPr bwMode="auto">
          <a:xfrm>
            <a:off x="8822491" y="4624310"/>
            <a:ext cx="2861087" cy="17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b="1">
                <a:solidFill>
                  <a:schemeClr val="tx2"/>
                </a:solidFill>
                <a:latin typeface="Arial" panose="020B0604020202020204" pitchFamily="34" charset="0"/>
                <a:cs typeface="Arial" panose="020B0604020202020204" pitchFamily="34" charset="0"/>
              </a:rPr>
              <a:t>Communicate </a:t>
            </a:r>
            <a:br>
              <a:rPr lang="en-US" b="1">
                <a:solidFill>
                  <a:schemeClr val="tx2"/>
                </a:solidFill>
                <a:latin typeface="Arial" panose="020B0604020202020204" pitchFamily="34" charset="0"/>
                <a:cs typeface="Arial" panose="020B0604020202020204" pitchFamily="34" charset="0"/>
              </a:rPr>
            </a:br>
            <a:r>
              <a:rPr lang="en-US" b="1">
                <a:solidFill>
                  <a:schemeClr val="tx2"/>
                </a:solidFill>
                <a:latin typeface="Arial" panose="020B0604020202020204" pitchFamily="34" charset="0"/>
                <a:cs typeface="Arial" panose="020B0604020202020204" pitchFamily="34" charset="0"/>
              </a:rPr>
              <a:t>the business case </a:t>
            </a:r>
            <a:r>
              <a:rPr lang="en-US">
                <a:solidFill>
                  <a:schemeClr val="tx2"/>
                </a:solidFill>
                <a:latin typeface="Arial" panose="020B0604020202020204" pitchFamily="34" charset="0"/>
                <a:cs typeface="Arial" panose="020B0604020202020204" pitchFamily="34" charset="0"/>
              </a:rPr>
              <a:t>for Registered Apprenticeship as a mainstream workforce strategy</a:t>
            </a:r>
          </a:p>
          <a:p>
            <a:pPr algn="l">
              <a:lnSpc>
                <a:spcPct val="120000"/>
              </a:lnSpc>
            </a:pPr>
            <a:endParaRPr lang="en-US">
              <a:solidFill>
                <a:schemeClr val="tx2"/>
              </a:solidFill>
              <a:latin typeface="Arial" panose="020B0604020202020204" pitchFamily="34" charset="0"/>
              <a:cs typeface="Arial" panose="020B0604020202020204" pitchFamily="34" charset="0"/>
            </a:endParaRPr>
          </a:p>
        </p:txBody>
      </p:sp>
      <p:sp>
        <p:nvSpPr>
          <p:cNvPr id="11" name="Title 2">
            <a:extLst>
              <a:ext uri="{FF2B5EF4-FFF2-40B4-BE49-F238E27FC236}">
                <a16:creationId xmlns:a16="http://schemas.microsoft.com/office/drawing/2014/main" id="{E243C5DE-98EC-6550-DD1D-4A52B69AAC7C}"/>
              </a:ext>
            </a:extLst>
          </p:cNvPr>
          <p:cNvSpPr txBox="1">
            <a:spLocks/>
          </p:cNvSpPr>
          <p:nvPr/>
        </p:nvSpPr>
        <p:spPr>
          <a:xfrm>
            <a:off x="752044" y="2761898"/>
            <a:ext cx="6156814" cy="480131"/>
          </a:xfrm>
          <a:prstGeom prst="rect">
            <a:avLst/>
          </a:prstGeom>
          <a:solidFill>
            <a:schemeClr val="accent2"/>
          </a:solidFill>
        </p:spPr>
        <p:txBody>
          <a:bodyPr vert="horz" wrap="none" lIns="91440" tIns="45720" rIns="91440" bIns="45720" rtlCol="0" anchor="t" anchorCtr="0">
            <a:spAutoFit/>
          </a:bodyPr>
          <a:lstStyle>
            <a:lvl1pPr algn="l" defTabSz="914126" rtl="0" eaLnBrk="1" latinLnBrk="0" hangingPunct="1">
              <a:lnSpc>
                <a:spcPct val="90000"/>
              </a:lnSpc>
              <a:spcBef>
                <a:spcPct val="0"/>
              </a:spcBef>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algn="ctr"/>
            <a:r>
              <a:rPr lang="en-US">
                <a:solidFill>
                  <a:schemeClr val="bg1"/>
                </a:solidFill>
              </a:rPr>
              <a:t>APPRENTICESHIP AMBASSADORS</a:t>
            </a:r>
          </a:p>
        </p:txBody>
      </p:sp>
      <p:sp>
        <p:nvSpPr>
          <p:cNvPr id="12" name="Freeform 105">
            <a:extLst>
              <a:ext uri="{FF2B5EF4-FFF2-40B4-BE49-F238E27FC236}">
                <a16:creationId xmlns:a16="http://schemas.microsoft.com/office/drawing/2014/main" id="{CB76F31A-00F8-DE3E-F87B-70B0815D5562}"/>
              </a:ext>
            </a:extLst>
          </p:cNvPr>
          <p:cNvSpPr>
            <a:spLocks noChangeAspect="1" noEditPoints="1"/>
          </p:cNvSpPr>
          <p:nvPr/>
        </p:nvSpPr>
        <p:spPr bwMode="auto">
          <a:xfrm rot="20703258">
            <a:off x="8884669" y="4029950"/>
            <a:ext cx="621326" cy="594360"/>
          </a:xfrm>
          <a:custGeom>
            <a:avLst/>
            <a:gdLst>
              <a:gd name="T0" fmla="*/ 6549 w 7200"/>
              <a:gd name="T1" fmla="*/ 0 h 6888"/>
              <a:gd name="T2" fmla="*/ 6005 w 7200"/>
              <a:gd name="T3" fmla="*/ 551 h 6888"/>
              <a:gd name="T4" fmla="*/ 2586 w 7200"/>
              <a:gd name="T5" fmla="*/ 1768 h 6888"/>
              <a:gd name="T6" fmla="*/ 873 w 7200"/>
              <a:gd name="T7" fmla="*/ 1661 h 6888"/>
              <a:gd name="T8" fmla="*/ 0 w 7200"/>
              <a:gd name="T9" fmla="*/ 3452 h 6888"/>
              <a:gd name="T10" fmla="*/ 1020 w 7200"/>
              <a:gd name="T11" fmla="*/ 4323 h 6888"/>
              <a:gd name="T12" fmla="*/ 1511 w 7200"/>
              <a:gd name="T13" fmla="*/ 6888 h 6888"/>
              <a:gd name="T14" fmla="*/ 2094 w 7200"/>
              <a:gd name="T15" fmla="*/ 6395 h 6888"/>
              <a:gd name="T16" fmla="*/ 2730 w 7200"/>
              <a:gd name="T17" fmla="*/ 6004 h 6888"/>
              <a:gd name="T18" fmla="*/ 2824 w 7200"/>
              <a:gd name="T19" fmla="*/ 5835 h 6888"/>
              <a:gd name="T20" fmla="*/ 2094 w 7200"/>
              <a:gd name="T21" fmla="*/ 4323 h 6888"/>
              <a:gd name="T22" fmla="*/ 2586 w 7200"/>
              <a:gd name="T23" fmla="*/ 4213 h 6888"/>
              <a:gd name="T24" fmla="*/ 6005 w 7200"/>
              <a:gd name="T25" fmla="*/ 5440 h 6888"/>
              <a:gd name="T26" fmla="*/ 6654 w 7200"/>
              <a:gd name="T27" fmla="*/ 5981 h 6888"/>
              <a:gd name="T28" fmla="*/ 7200 w 7200"/>
              <a:gd name="T29" fmla="*/ 548 h 6888"/>
              <a:gd name="T30" fmla="*/ 6005 w 7200"/>
              <a:gd name="T31" fmla="*/ 836 h 6888"/>
              <a:gd name="T32" fmla="*/ 2586 w 7200"/>
              <a:gd name="T33" fmla="*/ 2623 h 6888"/>
              <a:gd name="T34" fmla="*/ 6005 w 7200"/>
              <a:gd name="T35" fmla="*/ 836 h 6888"/>
              <a:gd name="T36" fmla="*/ 2094 w 7200"/>
              <a:gd name="T37" fmla="*/ 5784 h 6888"/>
              <a:gd name="T38" fmla="*/ 2536 w 7200"/>
              <a:gd name="T39" fmla="*/ 5784 h 6888"/>
              <a:gd name="T40" fmla="*/ 1875 w 7200"/>
              <a:gd name="T41" fmla="*/ 5894 h 6888"/>
              <a:gd name="T42" fmla="*/ 1603 w 7200"/>
              <a:gd name="T43" fmla="*/ 6671 h 6888"/>
              <a:gd name="T44" fmla="*/ 1238 w 7200"/>
              <a:gd name="T45" fmla="*/ 6395 h 6888"/>
              <a:gd name="T46" fmla="*/ 1875 w 7200"/>
              <a:gd name="T47" fmla="*/ 4323 h 6888"/>
              <a:gd name="T48" fmla="*/ 2367 w 7200"/>
              <a:gd name="T49" fmla="*/ 4106 h 6888"/>
              <a:gd name="T50" fmla="*/ 1130 w 7200"/>
              <a:gd name="T51" fmla="*/ 4106 h 6888"/>
              <a:gd name="T52" fmla="*/ 219 w 7200"/>
              <a:gd name="T53" fmla="*/ 3452 h 6888"/>
              <a:gd name="T54" fmla="*/ 873 w 7200"/>
              <a:gd name="T55" fmla="*/ 1878 h 6888"/>
              <a:gd name="T56" fmla="*/ 2367 w 7200"/>
              <a:gd name="T57" fmla="*/ 2138 h 6888"/>
              <a:gd name="T58" fmla="*/ 2367 w 7200"/>
              <a:gd name="T59" fmla="*/ 4106 h 6888"/>
              <a:gd name="T60" fmla="*/ 2586 w 7200"/>
              <a:gd name="T61" fmla="*/ 2844 h 6888"/>
              <a:gd name="T62" fmla="*/ 6005 w 7200"/>
              <a:gd name="T63" fmla="*/ 2403 h 6888"/>
              <a:gd name="T64" fmla="*/ 2586 w 7200"/>
              <a:gd name="T65" fmla="*/ 3737 h 6888"/>
              <a:gd name="T66" fmla="*/ 6654 w 7200"/>
              <a:gd name="T67" fmla="*/ 5764 h 6888"/>
              <a:gd name="T68" fmla="*/ 6222 w 7200"/>
              <a:gd name="T69" fmla="*/ 5437 h 6888"/>
              <a:gd name="T70" fmla="*/ 6549 w 7200"/>
              <a:gd name="T71" fmla="*/ 220 h 6888"/>
              <a:gd name="T72" fmla="*/ 6981 w 7200"/>
              <a:gd name="T73" fmla="*/ 548 h 6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00" h="6888">
                <a:moveTo>
                  <a:pt x="6654" y="0"/>
                </a:moveTo>
                <a:cubicBezTo>
                  <a:pt x="6549" y="0"/>
                  <a:pt x="6549" y="0"/>
                  <a:pt x="6549" y="0"/>
                </a:cubicBezTo>
                <a:cubicBezTo>
                  <a:pt x="6250" y="0"/>
                  <a:pt x="6005" y="247"/>
                  <a:pt x="6005" y="548"/>
                </a:cubicBezTo>
                <a:cubicBezTo>
                  <a:pt x="6005" y="551"/>
                  <a:pt x="6005" y="551"/>
                  <a:pt x="6005" y="551"/>
                </a:cubicBezTo>
                <a:cubicBezTo>
                  <a:pt x="4399" y="1937"/>
                  <a:pt x="2964" y="2034"/>
                  <a:pt x="2586" y="2030"/>
                </a:cubicBezTo>
                <a:cubicBezTo>
                  <a:pt x="2586" y="1768"/>
                  <a:pt x="2586" y="1768"/>
                  <a:pt x="2586" y="1768"/>
                </a:cubicBezTo>
                <a:cubicBezTo>
                  <a:pt x="2586" y="1710"/>
                  <a:pt x="2537" y="1661"/>
                  <a:pt x="2476" y="1661"/>
                </a:cubicBezTo>
                <a:cubicBezTo>
                  <a:pt x="873" y="1661"/>
                  <a:pt x="873" y="1661"/>
                  <a:pt x="873" y="1661"/>
                </a:cubicBezTo>
                <a:cubicBezTo>
                  <a:pt x="392" y="1661"/>
                  <a:pt x="0" y="2053"/>
                  <a:pt x="0" y="2536"/>
                </a:cubicBezTo>
                <a:cubicBezTo>
                  <a:pt x="0" y="3452"/>
                  <a:pt x="0" y="3452"/>
                  <a:pt x="0" y="3452"/>
                </a:cubicBezTo>
                <a:cubicBezTo>
                  <a:pt x="0" y="3931"/>
                  <a:pt x="392" y="4323"/>
                  <a:pt x="873" y="4323"/>
                </a:cubicBezTo>
                <a:cubicBezTo>
                  <a:pt x="1020" y="4323"/>
                  <a:pt x="1020" y="4323"/>
                  <a:pt x="1020" y="4323"/>
                </a:cubicBezTo>
                <a:cubicBezTo>
                  <a:pt x="1020" y="6395"/>
                  <a:pt x="1020" y="6395"/>
                  <a:pt x="1020" y="6395"/>
                </a:cubicBezTo>
                <a:cubicBezTo>
                  <a:pt x="1020" y="6668"/>
                  <a:pt x="1240" y="6888"/>
                  <a:pt x="1511" y="6888"/>
                </a:cubicBezTo>
                <a:cubicBezTo>
                  <a:pt x="1603" y="6888"/>
                  <a:pt x="1603" y="6888"/>
                  <a:pt x="1603" y="6888"/>
                </a:cubicBezTo>
                <a:cubicBezTo>
                  <a:pt x="1873" y="6888"/>
                  <a:pt x="2094" y="6668"/>
                  <a:pt x="2094" y="6395"/>
                </a:cubicBezTo>
                <a:cubicBezTo>
                  <a:pt x="2094" y="6004"/>
                  <a:pt x="2094" y="6004"/>
                  <a:pt x="2094" y="6004"/>
                </a:cubicBezTo>
                <a:cubicBezTo>
                  <a:pt x="2730" y="6004"/>
                  <a:pt x="2730" y="6004"/>
                  <a:pt x="2730" y="6004"/>
                </a:cubicBezTo>
                <a:cubicBezTo>
                  <a:pt x="2770" y="6004"/>
                  <a:pt x="2806" y="5981"/>
                  <a:pt x="2825" y="5945"/>
                </a:cubicBezTo>
                <a:cubicBezTo>
                  <a:pt x="2845" y="5913"/>
                  <a:pt x="2845" y="5868"/>
                  <a:pt x="2824" y="5835"/>
                </a:cubicBezTo>
                <a:cubicBezTo>
                  <a:pt x="2094" y="4650"/>
                  <a:pt x="2094" y="4650"/>
                  <a:pt x="2094" y="4650"/>
                </a:cubicBezTo>
                <a:cubicBezTo>
                  <a:pt x="2094" y="4323"/>
                  <a:pt x="2094" y="4323"/>
                  <a:pt x="2094" y="4323"/>
                </a:cubicBezTo>
                <a:cubicBezTo>
                  <a:pt x="2476" y="4323"/>
                  <a:pt x="2476" y="4323"/>
                  <a:pt x="2476" y="4323"/>
                </a:cubicBezTo>
                <a:cubicBezTo>
                  <a:pt x="2537" y="4323"/>
                  <a:pt x="2586" y="4275"/>
                  <a:pt x="2586" y="4213"/>
                </a:cubicBezTo>
                <a:cubicBezTo>
                  <a:pt x="2586" y="3957"/>
                  <a:pt x="2586" y="3957"/>
                  <a:pt x="2586" y="3957"/>
                </a:cubicBezTo>
                <a:cubicBezTo>
                  <a:pt x="2964" y="3954"/>
                  <a:pt x="4394" y="4048"/>
                  <a:pt x="6005" y="5440"/>
                </a:cubicBezTo>
                <a:cubicBezTo>
                  <a:pt x="6007" y="5738"/>
                  <a:pt x="6250" y="5981"/>
                  <a:pt x="6549" y="5981"/>
                </a:cubicBezTo>
                <a:cubicBezTo>
                  <a:pt x="6654" y="5981"/>
                  <a:pt x="6654" y="5981"/>
                  <a:pt x="6654" y="5981"/>
                </a:cubicBezTo>
                <a:cubicBezTo>
                  <a:pt x="6956" y="5981"/>
                  <a:pt x="7200" y="5738"/>
                  <a:pt x="7200" y="5437"/>
                </a:cubicBezTo>
                <a:cubicBezTo>
                  <a:pt x="7200" y="548"/>
                  <a:pt x="7200" y="548"/>
                  <a:pt x="7200" y="548"/>
                </a:cubicBezTo>
                <a:cubicBezTo>
                  <a:pt x="7200" y="247"/>
                  <a:pt x="6956" y="0"/>
                  <a:pt x="6654" y="0"/>
                </a:cubicBezTo>
                <a:close/>
                <a:moveTo>
                  <a:pt x="6005" y="836"/>
                </a:moveTo>
                <a:cubicBezTo>
                  <a:pt x="6005" y="2176"/>
                  <a:pt x="6005" y="2176"/>
                  <a:pt x="6005" y="2176"/>
                </a:cubicBezTo>
                <a:cubicBezTo>
                  <a:pt x="4404" y="2594"/>
                  <a:pt x="2976" y="2623"/>
                  <a:pt x="2586" y="2623"/>
                </a:cubicBezTo>
                <a:cubicBezTo>
                  <a:pt x="2586" y="2251"/>
                  <a:pt x="2586" y="2251"/>
                  <a:pt x="2586" y="2251"/>
                </a:cubicBezTo>
                <a:cubicBezTo>
                  <a:pt x="2995" y="2254"/>
                  <a:pt x="4394" y="2163"/>
                  <a:pt x="6005" y="836"/>
                </a:cubicBezTo>
                <a:close/>
                <a:moveTo>
                  <a:pt x="2536" y="5784"/>
                </a:moveTo>
                <a:cubicBezTo>
                  <a:pt x="2094" y="5784"/>
                  <a:pt x="2094" y="5784"/>
                  <a:pt x="2094" y="5784"/>
                </a:cubicBezTo>
                <a:cubicBezTo>
                  <a:pt x="2094" y="5068"/>
                  <a:pt x="2094" y="5068"/>
                  <a:pt x="2094" y="5068"/>
                </a:cubicBezTo>
                <a:lnTo>
                  <a:pt x="2536" y="5784"/>
                </a:lnTo>
                <a:close/>
                <a:moveTo>
                  <a:pt x="1875" y="4682"/>
                </a:moveTo>
                <a:cubicBezTo>
                  <a:pt x="1875" y="5894"/>
                  <a:pt x="1875" y="5894"/>
                  <a:pt x="1875" y="5894"/>
                </a:cubicBezTo>
                <a:cubicBezTo>
                  <a:pt x="1875" y="6395"/>
                  <a:pt x="1875" y="6395"/>
                  <a:pt x="1875" y="6395"/>
                </a:cubicBezTo>
                <a:cubicBezTo>
                  <a:pt x="1875" y="6548"/>
                  <a:pt x="1753" y="6671"/>
                  <a:pt x="1603" y="6671"/>
                </a:cubicBezTo>
                <a:cubicBezTo>
                  <a:pt x="1511" y="6671"/>
                  <a:pt x="1511" y="6671"/>
                  <a:pt x="1511" y="6671"/>
                </a:cubicBezTo>
                <a:cubicBezTo>
                  <a:pt x="1362" y="6671"/>
                  <a:pt x="1238" y="6548"/>
                  <a:pt x="1238" y="6395"/>
                </a:cubicBezTo>
                <a:cubicBezTo>
                  <a:pt x="1238" y="4323"/>
                  <a:pt x="1238" y="4323"/>
                  <a:pt x="1238" y="4323"/>
                </a:cubicBezTo>
                <a:cubicBezTo>
                  <a:pt x="1875" y="4323"/>
                  <a:pt x="1875" y="4323"/>
                  <a:pt x="1875" y="4323"/>
                </a:cubicBezTo>
                <a:lnTo>
                  <a:pt x="1875" y="4682"/>
                </a:lnTo>
                <a:close/>
                <a:moveTo>
                  <a:pt x="2367" y="4106"/>
                </a:moveTo>
                <a:cubicBezTo>
                  <a:pt x="1985" y="4106"/>
                  <a:pt x="1985" y="4106"/>
                  <a:pt x="1985" y="4106"/>
                </a:cubicBezTo>
                <a:cubicBezTo>
                  <a:pt x="1130" y="4106"/>
                  <a:pt x="1130" y="4106"/>
                  <a:pt x="1130" y="4106"/>
                </a:cubicBezTo>
                <a:cubicBezTo>
                  <a:pt x="873" y="4106"/>
                  <a:pt x="873" y="4106"/>
                  <a:pt x="873" y="4106"/>
                </a:cubicBezTo>
                <a:cubicBezTo>
                  <a:pt x="512" y="4106"/>
                  <a:pt x="219" y="3811"/>
                  <a:pt x="219" y="3452"/>
                </a:cubicBezTo>
                <a:cubicBezTo>
                  <a:pt x="219" y="2536"/>
                  <a:pt x="219" y="2536"/>
                  <a:pt x="219" y="2536"/>
                </a:cubicBezTo>
                <a:cubicBezTo>
                  <a:pt x="219" y="2173"/>
                  <a:pt x="512" y="1878"/>
                  <a:pt x="873" y="1878"/>
                </a:cubicBezTo>
                <a:cubicBezTo>
                  <a:pt x="2367" y="1878"/>
                  <a:pt x="2367" y="1878"/>
                  <a:pt x="2367" y="1878"/>
                </a:cubicBezTo>
                <a:cubicBezTo>
                  <a:pt x="2367" y="2138"/>
                  <a:pt x="2367" y="2138"/>
                  <a:pt x="2367" y="2138"/>
                </a:cubicBezTo>
                <a:cubicBezTo>
                  <a:pt x="2367" y="3851"/>
                  <a:pt x="2367" y="3851"/>
                  <a:pt x="2367" y="3851"/>
                </a:cubicBezTo>
                <a:lnTo>
                  <a:pt x="2367" y="4106"/>
                </a:lnTo>
                <a:close/>
                <a:moveTo>
                  <a:pt x="2586" y="3737"/>
                </a:moveTo>
                <a:cubicBezTo>
                  <a:pt x="2586" y="2844"/>
                  <a:pt x="2586" y="2844"/>
                  <a:pt x="2586" y="2844"/>
                </a:cubicBezTo>
                <a:cubicBezTo>
                  <a:pt x="2589" y="2844"/>
                  <a:pt x="2589" y="2844"/>
                  <a:pt x="2589" y="2844"/>
                </a:cubicBezTo>
                <a:cubicBezTo>
                  <a:pt x="2994" y="2844"/>
                  <a:pt x="4410" y="2811"/>
                  <a:pt x="6005" y="2403"/>
                </a:cubicBezTo>
                <a:cubicBezTo>
                  <a:pt x="6005" y="5152"/>
                  <a:pt x="6005" y="5152"/>
                  <a:pt x="6005" y="5152"/>
                </a:cubicBezTo>
                <a:cubicBezTo>
                  <a:pt x="4394" y="3825"/>
                  <a:pt x="2995" y="3734"/>
                  <a:pt x="2586" y="3737"/>
                </a:cubicBezTo>
                <a:close/>
                <a:moveTo>
                  <a:pt x="6981" y="5437"/>
                </a:moveTo>
                <a:cubicBezTo>
                  <a:pt x="6981" y="5619"/>
                  <a:pt x="6836" y="5764"/>
                  <a:pt x="6654" y="5764"/>
                </a:cubicBezTo>
                <a:cubicBezTo>
                  <a:pt x="6549" y="5764"/>
                  <a:pt x="6549" y="5764"/>
                  <a:pt x="6549" y="5764"/>
                </a:cubicBezTo>
                <a:cubicBezTo>
                  <a:pt x="6369" y="5764"/>
                  <a:pt x="6222" y="5619"/>
                  <a:pt x="6222" y="5437"/>
                </a:cubicBezTo>
                <a:cubicBezTo>
                  <a:pt x="6222" y="548"/>
                  <a:pt x="6222" y="548"/>
                  <a:pt x="6222" y="548"/>
                </a:cubicBezTo>
                <a:cubicBezTo>
                  <a:pt x="6222" y="366"/>
                  <a:pt x="6369" y="220"/>
                  <a:pt x="6549" y="220"/>
                </a:cubicBezTo>
                <a:cubicBezTo>
                  <a:pt x="6654" y="220"/>
                  <a:pt x="6654" y="220"/>
                  <a:pt x="6654" y="220"/>
                </a:cubicBezTo>
                <a:cubicBezTo>
                  <a:pt x="6836" y="220"/>
                  <a:pt x="6981" y="366"/>
                  <a:pt x="6981" y="548"/>
                </a:cubicBezTo>
                <a:lnTo>
                  <a:pt x="6981" y="543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Freeform 21">
            <a:extLst>
              <a:ext uri="{FF2B5EF4-FFF2-40B4-BE49-F238E27FC236}">
                <a16:creationId xmlns:a16="http://schemas.microsoft.com/office/drawing/2014/main" id="{EA8081E0-67B3-A043-AA63-01BD52D100CF}"/>
              </a:ext>
            </a:extLst>
          </p:cNvPr>
          <p:cNvSpPr>
            <a:spLocks noChangeAspect="1" noEditPoints="1"/>
          </p:cNvSpPr>
          <p:nvPr/>
        </p:nvSpPr>
        <p:spPr bwMode="auto">
          <a:xfrm>
            <a:off x="942798" y="3982562"/>
            <a:ext cx="626960" cy="594360"/>
          </a:xfrm>
          <a:custGeom>
            <a:avLst/>
            <a:gdLst>
              <a:gd name="T0" fmla="*/ 1234 w 7200"/>
              <a:gd name="T1" fmla="*/ 2707 h 6826"/>
              <a:gd name="T2" fmla="*/ 1760 w 7200"/>
              <a:gd name="T3" fmla="*/ 2250 h 6826"/>
              <a:gd name="T4" fmla="*/ 3508 w 7200"/>
              <a:gd name="T5" fmla="*/ 2247 h 6826"/>
              <a:gd name="T6" fmla="*/ 4004 w 7200"/>
              <a:gd name="T7" fmla="*/ 1774 h 6826"/>
              <a:gd name="T8" fmla="*/ 5858 w 7200"/>
              <a:gd name="T9" fmla="*/ 2678 h 6826"/>
              <a:gd name="T10" fmla="*/ 6042 w 7200"/>
              <a:gd name="T11" fmla="*/ 2623 h 6826"/>
              <a:gd name="T12" fmla="*/ 5589 w 7200"/>
              <a:gd name="T13" fmla="*/ 437 h 6826"/>
              <a:gd name="T14" fmla="*/ 2383 w 7200"/>
              <a:gd name="T15" fmla="*/ 622 h 6826"/>
              <a:gd name="T16" fmla="*/ 1062 w 7200"/>
              <a:gd name="T17" fmla="*/ 2169 h 6826"/>
              <a:gd name="T18" fmla="*/ 6013 w 7200"/>
              <a:gd name="T19" fmla="*/ 1978 h 6826"/>
              <a:gd name="T20" fmla="*/ 5566 w 7200"/>
              <a:gd name="T21" fmla="*/ 2066 h 6826"/>
              <a:gd name="T22" fmla="*/ 4883 w 7200"/>
              <a:gd name="T23" fmla="*/ 910 h 6826"/>
              <a:gd name="T24" fmla="*/ 3599 w 7200"/>
              <a:gd name="T25" fmla="*/ 220 h 6826"/>
              <a:gd name="T26" fmla="*/ 3847 w 7200"/>
              <a:gd name="T27" fmla="*/ 1616 h 6826"/>
              <a:gd name="T28" fmla="*/ 3285 w 7200"/>
              <a:gd name="T29" fmla="*/ 1567 h 6826"/>
              <a:gd name="T30" fmla="*/ 1611 w 7200"/>
              <a:gd name="T31" fmla="*/ 654 h 6826"/>
              <a:gd name="T32" fmla="*/ 2641 w 7200"/>
              <a:gd name="T33" fmla="*/ 1518 h 6826"/>
              <a:gd name="T34" fmla="*/ 1329 w 7200"/>
              <a:gd name="T35" fmla="*/ 2380 h 6826"/>
              <a:gd name="T36" fmla="*/ 546 w 7200"/>
              <a:gd name="T37" fmla="*/ 1347 h 6826"/>
              <a:gd name="T38" fmla="*/ 6600 w 7200"/>
              <a:gd name="T39" fmla="*/ 4232 h 6826"/>
              <a:gd name="T40" fmla="*/ 5361 w 7200"/>
              <a:gd name="T41" fmla="*/ 3795 h 6826"/>
              <a:gd name="T42" fmla="*/ 4741 w 7200"/>
              <a:gd name="T43" fmla="*/ 4977 h 6826"/>
              <a:gd name="T44" fmla="*/ 4286 w 7200"/>
              <a:gd name="T45" fmla="*/ 3303 h 6826"/>
              <a:gd name="T46" fmla="*/ 3047 w 7200"/>
              <a:gd name="T47" fmla="*/ 3740 h 6826"/>
              <a:gd name="T48" fmla="*/ 2255 w 7200"/>
              <a:gd name="T49" fmla="*/ 4977 h 6826"/>
              <a:gd name="T50" fmla="*/ 1155 w 7200"/>
              <a:gd name="T51" fmla="*/ 3118 h 6826"/>
              <a:gd name="T52" fmla="*/ 0 w 7200"/>
              <a:gd name="T53" fmla="*/ 5317 h 6826"/>
              <a:gd name="T54" fmla="*/ 243 w 7200"/>
              <a:gd name="T55" fmla="*/ 6771 h 6826"/>
              <a:gd name="T56" fmla="*/ 6956 w 7200"/>
              <a:gd name="T57" fmla="*/ 6771 h 6826"/>
              <a:gd name="T58" fmla="*/ 7200 w 7200"/>
              <a:gd name="T59" fmla="*/ 5317 h 6826"/>
              <a:gd name="T60" fmla="*/ 6046 w 7200"/>
              <a:gd name="T61" fmla="*/ 4319 h 6826"/>
              <a:gd name="T62" fmla="*/ 3599 w 7200"/>
              <a:gd name="T63" fmla="*/ 2843 h 6826"/>
              <a:gd name="T64" fmla="*/ 3131 w 7200"/>
              <a:gd name="T65" fmla="*/ 3303 h 6826"/>
              <a:gd name="T66" fmla="*/ 3599 w 7200"/>
              <a:gd name="T67" fmla="*/ 4044 h 6826"/>
              <a:gd name="T68" fmla="*/ 4520 w 7200"/>
              <a:gd name="T69" fmla="*/ 4977 h 6826"/>
              <a:gd name="T70" fmla="*/ 3194 w 7200"/>
              <a:gd name="T71" fmla="*/ 3899 h 6826"/>
              <a:gd name="T72" fmla="*/ 1155 w 7200"/>
              <a:gd name="T73" fmla="*/ 4319 h 6826"/>
              <a:gd name="T74" fmla="*/ 219 w 7200"/>
              <a:gd name="T75" fmla="*/ 5317 h 6826"/>
              <a:gd name="T76" fmla="*/ 1559 w 7200"/>
              <a:gd name="T77" fmla="*/ 4394 h 6826"/>
              <a:gd name="T78" fmla="*/ 1211 w 7200"/>
              <a:gd name="T79" fmla="*/ 5032 h 6826"/>
              <a:gd name="T80" fmla="*/ 6669 w 7200"/>
              <a:gd name="T81" fmla="*/ 6609 h 6826"/>
              <a:gd name="T82" fmla="*/ 5832 w 7200"/>
              <a:gd name="T83" fmla="*/ 5194 h 6826"/>
              <a:gd name="T84" fmla="*/ 5987 w 7200"/>
              <a:gd name="T85" fmla="*/ 5032 h 6826"/>
              <a:gd name="T86" fmla="*/ 5641 w 7200"/>
              <a:gd name="T87" fmla="*/ 4394 h 6826"/>
              <a:gd name="T88" fmla="*/ 6981 w 7200"/>
              <a:gd name="T89" fmla="*/ 5317 h 6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200" h="6826">
                <a:moveTo>
                  <a:pt x="1062" y="2169"/>
                </a:moveTo>
                <a:cubicBezTo>
                  <a:pt x="1158" y="2623"/>
                  <a:pt x="1158" y="2623"/>
                  <a:pt x="1158" y="2623"/>
                </a:cubicBezTo>
                <a:cubicBezTo>
                  <a:pt x="1166" y="2665"/>
                  <a:pt x="1195" y="2694"/>
                  <a:pt x="1234" y="2707"/>
                </a:cubicBezTo>
                <a:cubicBezTo>
                  <a:pt x="1243" y="2710"/>
                  <a:pt x="1255" y="2710"/>
                  <a:pt x="1265" y="2710"/>
                </a:cubicBezTo>
                <a:cubicBezTo>
                  <a:pt x="1294" y="2710"/>
                  <a:pt x="1321" y="2700"/>
                  <a:pt x="1342" y="2678"/>
                </a:cubicBezTo>
                <a:cubicBezTo>
                  <a:pt x="1760" y="2250"/>
                  <a:pt x="1760" y="2250"/>
                  <a:pt x="1760" y="2250"/>
                </a:cubicBezTo>
                <a:cubicBezTo>
                  <a:pt x="2268" y="2208"/>
                  <a:pt x="2673" y="1965"/>
                  <a:pt x="2827" y="1638"/>
                </a:cubicBezTo>
                <a:cubicBezTo>
                  <a:pt x="2937" y="1696"/>
                  <a:pt x="3060" y="1742"/>
                  <a:pt x="3196" y="1774"/>
                </a:cubicBezTo>
                <a:cubicBezTo>
                  <a:pt x="3508" y="2247"/>
                  <a:pt x="3508" y="2247"/>
                  <a:pt x="3508" y="2247"/>
                </a:cubicBezTo>
                <a:cubicBezTo>
                  <a:pt x="3530" y="2276"/>
                  <a:pt x="3564" y="2296"/>
                  <a:pt x="3601" y="2296"/>
                </a:cubicBezTo>
                <a:cubicBezTo>
                  <a:pt x="3636" y="2296"/>
                  <a:pt x="3671" y="2276"/>
                  <a:pt x="3692" y="2247"/>
                </a:cubicBezTo>
                <a:cubicBezTo>
                  <a:pt x="4004" y="1774"/>
                  <a:pt x="4004" y="1774"/>
                  <a:pt x="4004" y="1774"/>
                </a:cubicBezTo>
                <a:cubicBezTo>
                  <a:pt x="4140" y="1742"/>
                  <a:pt x="4265" y="1696"/>
                  <a:pt x="4373" y="1638"/>
                </a:cubicBezTo>
                <a:cubicBezTo>
                  <a:pt x="4527" y="1965"/>
                  <a:pt x="4932" y="2208"/>
                  <a:pt x="5440" y="2250"/>
                </a:cubicBezTo>
                <a:cubicBezTo>
                  <a:pt x="5858" y="2678"/>
                  <a:pt x="5858" y="2678"/>
                  <a:pt x="5858" y="2678"/>
                </a:cubicBezTo>
                <a:cubicBezTo>
                  <a:pt x="5879" y="2700"/>
                  <a:pt x="5906" y="2710"/>
                  <a:pt x="5936" y="2710"/>
                </a:cubicBezTo>
                <a:cubicBezTo>
                  <a:pt x="5945" y="2710"/>
                  <a:pt x="5957" y="2710"/>
                  <a:pt x="5966" y="2707"/>
                </a:cubicBezTo>
                <a:cubicBezTo>
                  <a:pt x="6005" y="2694"/>
                  <a:pt x="6034" y="2665"/>
                  <a:pt x="6042" y="2623"/>
                </a:cubicBezTo>
                <a:cubicBezTo>
                  <a:pt x="6138" y="2169"/>
                  <a:pt x="6138" y="2169"/>
                  <a:pt x="6138" y="2169"/>
                </a:cubicBezTo>
                <a:cubicBezTo>
                  <a:pt x="6587" y="2020"/>
                  <a:pt x="6873" y="1703"/>
                  <a:pt x="6873" y="1347"/>
                </a:cubicBezTo>
                <a:cubicBezTo>
                  <a:pt x="6873" y="845"/>
                  <a:pt x="6297" y="437"/>
                  <a:pt x="5589" y="437"/>
                </a:cubicBezTo>
                <a:cubicBezTo>
                  <a:pt x="5298" y="437"/>
                  <a:pt x="5032" y="508"/>
                  <a:pt x="4817" y="622"/>
                </a:cubicBezTo>
                <a:cubicBezTo>
                  <a:pt x="4647" y="262"/>
                  <a:pt x="4166" y="0"/>
                  <a:pt x="3599" y="0"/>
                </a:cubicBezTo>
                <a:cubicBezTo>
                  <a:pt x="3034" y="0"/>
                  <a:pt x="2554" y="262"/>
                  <a:pt x="2383" y="622"/>
                </a:cubicBezTo>
                <a:cubicBezTo>
                  <a:pt x="2168" y="508"/>
                  <a:pt x="1901" y="437"/>
                  <a:pt x="1611" y="437"/>
                </a:cubicBezTo>
                <a:cubicBezTo>
                  <a:pt x="904" y="437"/>
                  <a:pt x="327" y="845"/>
                  <a:pt x="327" y="1347"/>
                </a:cubicBezTo>
                <a:cubicBezTo>
                  <a:pt x="327" y="1703"/>
                  <a:pt x="614" y="2020"/>
                  <a:pt x="1062" y="2169"/>
                </a:cubicBezTo>
                <a:close/>
                <a:moveTo>
                  <a:pt x="5589" y="654"/>
                </a:moveTo>
                <a:cubicBezTo>
                  <a:pt x="6177" y="654"/>
                  <a:pt x="6655" y="965"/>
                  <a:pt x="6655" y="1347"/>
                </a:cubicBezTo>
                <a:cubicBezTo>
                  <a:pt x="6655" y="1619"/>
                  <a:pt x="6404" y="1868"/>
                  <a:pt x="6013" y="1978"/>
                </a:cubicBezTo>
                <a:cubicBezTo>
                  <a:pt x="5974" y="1991"/>
                  <a:pt x="5945" y="2023"/>
                  <a:pt x="5937" y="2063"/>
                </a:cubicBezTo>
                <a:cubicBezTo>
                  <a:pt x="5871" y="2380"/>
                  <a:pt x="5871" y="2380"/>
                  <a:pt x="5871" y="2380"/>
                </a:cubicBezTo>
                <a:cubicBezTo>
                  <a:pt x="5566" y="2066"/>
                  <a:pt x="5566" y="2066"/>
                  <a:pt x="5566" y="2066"/>
                </a:cubicBezTo>
                <a:cubicBezTo>
                  <a:pt x="5549" y="2046"/>
                  <a:pt x="5523" y="2037"/>
                  <a:pt x="5495" y="2033"/>
                </a:cubicBezTo>
                <a:cubicBezTo>
                  <a:pt x="5040" y="2008"/>
                  <a:pt x="4669" y="1794"/>
                  <a:pt x="4559" y="1515"/>
                </a:cubicBezTo>
                <a:cubicBezTo>
                  <a:pt x="4764" y="1353"/>
                  <a:pt x="4883" y="1143"/>
                  <a:pt x="4883" y="910"/>
                </a:cubicBezTo>
                <a:cubicBezTo>
                  <a:pt x="4883" y="884"/>
                  <a:pt x="4880" y="861"/>
                  <a:pt x="4878" y="835"/>
                </a:cubicBezTo>
                <a:cubicBezTo>
                  <a:pt x="5066" y="725"/>
                  <a:pt x="5316" y="654"/>
                  <a:pt x="5589" y="654"/>
                </a:cubicBezTo>
                <a:close/>
                <a:moveTo>
                  <a:pt x="3599" y="220"/>
                </a:moveTo>
                <a:cubicBezTo>
                  <a:pt x="4187" y="220"/>
                  <a:pt x="4665" y="528"/>
                  <a:pt x="4665" y="910"/>
                </a:cubicBezTo>
                <a:cubicBezTo>
                  <a:pt x="4665" y="1208"/>
                  <a:pt x="4357" y="1480"/>
                  <a:pt x="3915" y="1567"/>
                </a:cubicBezTo>
                <a:cubicBezTo>
                  <a:pt x="3887" y="1573"/>
                  <a:pt x="3862" y="1593"/>
                  <a:pt x="3847" y="1616"/>
                </a:cubicBezTo>
                <a:cubicBezTo>
                  <a:pt x="3601" y="1988"/>
                  <a:pt x="3601" y="1988"/>
                  <a:pt x="3601" y="1988"/>
                </a:cubicBezTo>
                <a:cubicBezTo>
                  <a:pt x="3355" y="1616"/>
                  <a:pt x="3355" y="1616"/>
                  <a:pt x="3355" y="1616"/>
                </a:cubicBezTo>
                <a:cubicBezTo>
                  <a:pt x="3339" y="1593"/>
                  <a:pt x="3313" y="1573"/>
                  <a:pt x="3285" y="1567"/>
                </a:cubicBezTo>
                <a:cubicBezTo>
                  <a:pt x="2843" y="1480"/>
                  <a:pt x="2534" y="1208"/>
                  <a:pt x="2534" y="910"/>
                </a:cubicBezTo>
                <a:cubicBezTo>
                  <a:pt x="2534" y="528"/>
                  <a:pt x="3011" y="220"/>
                  <a:pt x="3599" y="220"/>
                </a:cubicBezTo>
                <a:close/>
                <a:moveTo>
                  <a:pt x="1611" y="654"/>
                </a:moveTo>
                <a:cubicBezTo>
                  <a:pt x="1885" y="654"/>
                  <a:pt x="2132" y="722"/>
                  <a:pt x="2322" y="832"/>
                </a:cubicBezTo>
                <a:cubicBezTo>
                  <a:pt x="2319" y="858"/>
                  <a:pt x="2315" y="884"/>
                  <a:pt x="2315" y="910"/>
                </a:cubicBezTo>
                <a:cubicBezTo>
                  <a:pt x="2315" y="1143"/>
                  <a:pt x="2437" y="1357"/>
                  <a:pt x="2641" y="1518"/>
                </a:cubicBezTo>
                <a:cubicBezTo>
                  <a:pt x="2531" y="1794"/>
                  <a:pt x="2160" y="2008"/>
                  <a:pt x="1705" y="2033"/>
                </a:cubicBezTo>
                <a:cubicBezTo>
                  <a:pt x="1677" y="2037"/>
                  <a:pt x="1653" y="2046"/>
                  <a:pt x="1634" y="2066"/>
                </a:cubicBezTo>
                <a:cubicBezTo>
                  <a:pt x="1329" y="2380"/>
                  <a:pt x="1329" y="2380"/>
                  <a:pt x="1329" y="2380"/>
                </a:cubicBezTo>
                <a:cubicBezTo>
                  <a:pt x="1263" y="2063"/>
                  <a:pt x="1263" y="2063"/>
                  <a:pt x="1263" y="2063"/>
                </a:cubicBezTo>
                <a:cubicBezTo>
                  <a:pt x="1255" y="2023"/>
                  <a:pt x="1226" y="1991"/>
                  <a:pt x="1187" y="1978"/>
                </a:cubicBezTo>
                <a:cubicBezTo>
                  <a:pt x="797" y="1868"/>
                  <a:pt x="546" y="1619"/>
                  <a:pt x="546" y="1347"/>
                </a:cubicBezTo>
                <a:cubicBezTo>
                  <a:pt x="546" y="965"/>
                  <a:pt x="1023" y="654"/>
                  <a:pt x="1611" y="654"/>
                </a:cubicBezTo>
                <a:close/>
                <a:moveTo>
                  <a:pt x="7200" y="5317"/>
                </a:moveTo>
                <a:cubicBezTo>
                  <a:pt x="7200" y="4909"/>
                  <a:pt x="6964" y="4465"/>
                  <a:pt x="6600" y="4232"/>
                </a:cubicBezTo>
                <a:cubicBezTo>
                  <a:pt x="6682" y="4109"/>
                  <a:pt x="6732" y="3957"/>
                  <a:pt x="6732" y="3795"/>
                </a:cubicBezTo>
                <a:cubicBezTo>
                  <a:pt x="6732" y="3403"/>
                  <a:pt x="6444" y="3118"/>
                  <a:pt x="6046" y="3118"/>
                </a:cubicBezTo>
                <a:cubicBezTo>
                  <a:pt x="5649" y="3118"/>
                  <a:pt x="5361" y="3403"/>
                  <a:pt x="5361" y="3795"/>
                </a:cubicBezTo>
                <a:cubicBezTo>
                  <a:pt x="5361" y="3957"/>
                  <a:pt x="5409" y="4109"/>
                  <a:pt x="5492" y="4232"/>
                </a:cubicBezTo>
                <a:cubicBezTo>
                  <a:pt x="5230" y="4400"/>
                  <a:pt x="5035" y="4679"/>
                  <a:pt x="4948" y="4977"/>
                </a:cubicBezTo>
                <a:cubicBezTo>
                  <a:pt x="4741" y="4977"/>
                  <a:pt x="4741" y="4977"/>
                  <a:pt x="4741" y="4977"/>
                </a:cubicBezTo>
                <a:cubicBezTo>
                  <a:pt x="4749" y="4928"/>
                  <a:pt x="4754" y="4876"/>
                  <a:pt x="4754" y="4825"/>
                </a:cubicBezTo>
                <a:cubicBezTo>
                  <a:pt x="4754" y="4413"/>
                  <a:pt x="4517" y="3973"/>
                  <a:pt x="4153" y="3736"/>
                </a:cubicBezTo>
                <a:cubicBezTo>
                  <a:pt x="4236" y="3613"/>
                  <a:pt x="4286" y="3464"/>
                  <a:pt x="4286" y="3303"/>
                </a:cubicBezTo>
                <a:cubicBezTo>
                  <a:pt x="4286" y="2907"/>
                  <a:pt x="3998" y="2623"/>
                  <a:pt x="3599" y="2623"/>
                </a:cubicBezTo>
                <a:cubicBezTo>
                  <a:pt x="3203" y="2623"/>
                  <a:pt x="2914" y="2907"/>
                  <a:pt x="2914" y="3303"/>
                </a:cubicBezTo>
                <a:cubicBezTo>
                  <a:pt x="2914" y="3464"/>
                  <a:pt x="2965" y="3617"/>
                  <a:pt x="3047" y="3740"/>
                </a:cubicBezTo>
                <a:cubicBezTo>
                  <a:pt x="2683" y="3973"/>
                  <a:pt x="2445" y="4413"/>
                  <a:pt x="2445" y="4825"/>
                </a:cubicBezTo>
                <a:cubicBezTo>
                  <a:pt x="2445" y="4876"/>
                  <a:pt x="2451" y="4928"/>
                  <a:pt x="2458" y="4977"/>
                </a:cubicBezTo>
                <a:cubicBezTo>
                  <a:pt x="2255" y="4977"/>
                  <a:pt x="2255" y="4977"/>
                  <a:pt x="2255" y="4977"/>
                </a:cubicBezTo>
                <a:cubicBezTo>
                  <a:pt x="2168" y="4679"/>
                  <a:pt x="1972" y="4400"/>
                  <a:pt x="1708" y="4229"/>
                </a:cubicBezTo>
                <a:cubicBezTo>
                  <a:pt x="1791" y="4109"/>
                  <a:pt x="1839" y="3957"/>
                  <a:pt x="1839" y="3795"/>
                </a:cubicBezTo>
                <a:cubicBezTo>
                  <a:pt x="1839" y="3403"/>
                  <a:pt x="1551" y="3118"/>
                  <a:pt x="1155" y="3118"/>
                </a:cubicBezTo>
                <a:cubicBezTo>
                  <a:pt x="758" y="3118"/>
                  <a:pt x="468" y="3403"/>
                  <a:pt x="468" y="3795"/>
                </a:cubicBezTo>
                <a:cubicBezTo>
                  <a:pt x="468" y="3957"/>
                  <a:pt x="518" y="4109"/>
                  <a:pt x="601" y="4232"/>
                </a:cubicBezTo>
                <a:cubicBezTo>
                  <a:pt x="236" y="4465"/>
                  <a:pt x="0" y="4909"/>
                  <a:pt x="0" y="5317"/>
                </a:cubicBezTo>
                <a:cubicBezTo>
                  <a:pt x="0" y="5705"/>
                  <a:pt x="203" y="5997"/>
                  <a:pt x="552" y="6142"/>
                </a:cubicBezTo>
                <a:cubicBezTo>
                  <a:pt x="245" y="6661"/>
                  <a:pt x="245" y="6661"/>
                  <a:pt x="245" y="6661"/>
                </a:cubicBezTo>
                <a:cubicBezTo>
                  <a:pt x="225" y="6696"/>
                  <a:pt x="223" y="6735"/>
                  <a:pt x="243" y="6771"/>
                </a:cubicBezTo>
                <a:cubicBezTo>
                  <a:pt x="262" y="6806"/>
                  <a:pt x="300" y="6826"/>
                  <a:pt x="339" y="6826"/>
                </a:cubicBezTo>
                <a:cubicBezTo>
                  <a:pt x="6860" y="6826"/>
                  <a:pt x="6860" y="6826"/>
                  <a:pt x="6860" y="6826"/>
                </a:cubicBezTo>
                <a:cubicBezTo>
                  <a:pt x="6901" y="6826"/>
                  <a:pt x="6936" y="6806"/>
                  <a:pt x="6956" y="6771"/>
                </a:cubicBezTo>
                <a:cubicBezTo>
                  <a:pt x="6975" y="6735"/>
                  <a:pt x="6975" y="6696"/>
                  <a:pt x="6954" y="6661"/>
                </a:cubicBezTo>
                <a:cubicBezTo>
                  <a:pt x="6645" y="6139"/>
                  <a:pt x="6645" y="6139"/>
                  <a:pt x="6645" y="6139"/>
                </a:cubicBezTo>
                <a:cubicBezTo>
                  <a:pt x="6994" y="5990"/>
                  <a:pt x="7200" y="5705"/>
                  <a:pt x="7200" y="5317"/>
                </a:cubicBezTo>
                <a:close/>
                <a:moveTo>
                  <a:pt x="6046" y="3335"/>
                </a:moveTo>
                <a:cubicBezTo>
                  <a:pt x="6321" y="3335"/>
                  <a:pt x="6514" y="3523"/>
                  <a:pt x="6514" y="3795"/>
                </a:cubicBezTo>
                <a:cubicBezTo>
                  <a:pt x="6514" y="4083"/>
                  <a:pt x="6305" y="4319"/>
                  <a:pt x="6046" y="4319"/>
                </a:cubicBezTo>
                <a:cubicBezTo>
                  <a:pt x="5788" y="4319"/>
                  <a:pt x="5579" y="4083"/>
                  <a:pt x="5579" y="3795"/>
                </a:cubicBezTo>
                <a:cubicBezTo>
                  <a:pt x="5579" y="3523"/>
                  <a:pt x="5771" y="3335"/>
                  <a:pt x="6046" y="3335"/>
                </a:cubicBezTo>
                <a:close/>
                <a:moveTo>
                  <a:pt x="3599" y="2843"/>
                </a:moveTo>
                <a:cubicBezTo>
                  <a:pt x="3875" y="2843"/>
                  <a:pt x="4067" y="3031"/>
                  <a:pt x="4067" y="3303"/>
                </a:cubicBezTo>
                <a:cubicBezTo>
                  <a:pt x="4067" y="3591"/>
                  <a:pt x="3858" y="3827"/>
                  <a:pt x="3599" y="3827"/>
                </a:cubicBezTo>
                <a:cubicBezTo>
                  <a:pt x="3342" y="3827"/>
                  <a:pt x="3131" y="3591"/>
                  <a:pt x="3131" y="3303"/>
                </a:cubicBezTo>
                <a:cubicBezTo>
                  <a:pt x="3131" y="3031"/>
                  <a:pt x="3324" y="2843"/>
                  <a:pt x="3599" y="2843"/>
                </a:cubicBezTo>
                <a:close/>
                <a:moveTo>
                  <a:pt x="3194" y="3899"/>
                </a:moveTo>
                <a:cubicBezTo>
                  <a:pt x="3310" y="3989"/>
                  <a:pt x="3449" y="4044"/>
                  <a:pt x="3599" y="4044"/>
                </a:cubicBezTo>
                <a:cubicBezTo>
                  <a:pt x="3750" y="4044"/>
                  <a:pt x="3889" y="3992"/>
                  <a:pt x="4003" y="3902"/>
                </a:cubicBezTo>
                <a:cubicBezTo>
                  <a:pt x="4323" y="4086"/>
                  <a:pt x="4535" y="4469"/>
                  <a:pt x="4535" y="4825"/>
                </a:cubicBezTo>
                <a:cubicBezTo>
                  <a:pt x="4535" y="4880"/>
                  <a:pt x="4530" y="4931"/>
                  <a:pt x="4520" y="4977"/>
                </a:cubicBezTo>
                <a:cubicBezTo>
                  <a:pt x="2680" y="4977"/>
                  <a:pt x="2680" y="4977"/>
                  <a:pt x="2680" y="4977"/>
                </a:cubicBezTo>
                <a:cubicBezTo>
                  <a:pt x="2670" y="4928"/>
                  <a:pt x="2664" y="4880"/>
                  <a:pt x="2664" y="4825"/>
                </a:cubicBezTo>
                <a:cubicBezTo>
                  <a:pt x="2664" y="4469"/>
                  <a:pt x="2875" y="4086"/>
                  <a:pt x="3194" y="3899"/>
                </a:cubicBezTo>
                <a:close/>
                <a:moveTo>
                  <a:pt x="1155" y="3335"/>
                </a:moveTo>
                <a:cubicBezTo>
                  <a:pt x="1430" y="3335"/>
                  <a:pt x="1622" y="3523"/>
                  <a:pt x="1622" y="3795"/>
                </a:cubicBezTo>
                <a:cubicBezTo>
                  <a:pt x="1622" y="4083"/>
                  <a:pt x="1412" y="4319"/>
                  <a:pt x="1155" y="4319"/>
                </a:cubicBezTo>
                <a:cubicBezTo>
                  <a:pt x="897" y="4319"/>
                  <a:pt x="687" y="4083"/>
                  <a:pt x="687" y="3795"/>
                </a:cubicBezTo>
                <a:cubicBezTo>
                  <a:pt x="687" y="3523"/>
                  <a:pt x="879" y="3335"/>
                  <a:pt x="1155" y="3335"/>
                </a:cubicBezTo>
                <a:close/>
                <a:moveTo>
                  <a:pt x="219" y="5317"/>
                </a:moveTo>
                <a:cubicBezTo>
                  <a:pt x="219" y="4961"/>
                  <a:pt x="431" y="4579"/>
                  <a:pt x="750" y="4394"/>
                </a:cubicBezTo>
                <a:cubicBezTo>
                  <a:pt x="863" y="4484"/>
                  <a:pt x="1004" y="4537"/>
                  <a:pt x="1155" y="4537"/>
                </a:cubicBezTo>
                <a:cubicBezTo>
                  <a:pt x="1305" y="4537"/>
                  <a:pt x="1446" y="4484"/>
                  <a:pt x="1559" y="4394"/>
                </a:cubicBezTo>
                <a:cubicBezTo>
                  <a:pt x="1778" y="4520"/>
                  <a:pt x="1943" y="4737"/>
                  <a:pt x="2027" y="4977"/>
                </a:cubicBezTo>
                <a:cubicBezTo>
                  <a:pt x="1305" y="4977"/>
                  <a:pt x="1305" y="4977"/>
                  <a:pt x="1305" y="4977"/>
                </a:cubicBezTo>
                <a:cubicBezTo>
                  <a:pt x="1266" y="4977"/>
                  <a:pt x="1231" y="4996"/>
                  <a:pt x="1211" y="5032"/>
                </a:cubicBezTo>
                <a:cubicBezTo>
                  <a:pt x="665" y="5951"/>
                  <a:pt x="665" y="5951"/>
                  <a:pt x="665" y="5951"/>
                </a:cubicBezTo>
                <a:cubicBezTo>
                  <a:pt x="434" y="5864"/>
                  <a:pt x="219" y="5683"/>
                  <a:pt x="219" y="5317"/>
                </a:cubicBezTo>
                <a:close/>
                <a:moveTo>
                  <a:pt x="6669" y="6609"/>
                </a:moveTo>
                <a:cubicBezTo>
                  <a:pt x="530" y="6609"/>
                  <a:pt x="530" y="6609"/>
                  <a:pt x="530" y="6609"/>
                </a:cubicBezTo>
                <a:cubicBezTo>
                  <a:pt x="1366" y="5194"/>
                  <a:pt x="1366" y="5194"/>
                  <a:pt x="1366" y="5194"/>
                </a:cubicBezTo>
                <a:cubicBezTo>
                  <a:pt x="5832" y="5194"/>
                  <a:pt x="5832" y="5194"/>
                  <a:pt x="5832" y="5194"/>
                </a:cubicBezTo>
                <a:lnTo>
                  <a:pt x="6669" y="6609"/>
                </a:lnTo>
                <a:close/>
                <a:moveTo>
                  <a:pt x="6535" y="5951"/>
                </a:moveTo>
                <a:cubicBezTo>
                  <a:pt x="5987" y="5032"/>
                  <a:pt x="5987" y="5032"/>
                  <a:pt x="5987" y="5032"/>
                </a:cubicBezTo>
                <a:cubicBezTo>
                  <a:pt x="5968" y="4996"/>
                  <a:pt x="5932" y="4977"/>
                  <a:pt x="5894" y="4977"/>
                </a:cubicBezTo>
                <a:cubicBezTo>
                  <a:pt x="5173" y="4977"/>
                  <a:pt x="5173" y="4977"/>
                  <a:pt x="5173" y="4977"/>
                </a:cubicBezTo>
                <a:cubicBezTo>
                  <a:pt x="5257" y="4737"/>
                  <a:pt x="5424" y="4520"/>
                  <a:pt x="5641" y="4394"/>
                </a:cubicBezTo>
                <a:cubicBezTo>
                  <a:pt x="5756" y="4484"/>
                  <a:pt x="5895" y="4537"/>
                  <a:pt x="6046" y="4537"/>
                </a:cubicBezTo>
                <a:cubicBezTo>
                  <a:pt x="6198" y="4537"/>
                  <a:pt x="6337" y="4484"/>
                  <a:pt x="6450" y="4394"/>
                </a:cubicBezTo>
                <a:cubicBezTo>
                  <a:pt x="6771" y="4579"/>
                  <a:pt x="6981" y="4961"/>
                  <a:pt x="6981" y="5317"/>
                </a:cubicBezTo>
                <a:cubicBezTo>
                  <a:pt x="6981" y="5683"/>
                  <a:pt x="6766" y="5864"/>
                  <a:pt x="6535" y="595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Freeform 17">
            <a:extLst>
              <a:ext uri="{FF2B5EF4-FFF2-40B4-BE49-F238E27FC236}">
                <a16:creationId xmlns:a16="http://schemas.microsoft.com/office/drawing/2014/main" id="{8BD8DA59-AF49-1AA7-DF5D-2EA926925D6B}"/>
              </a:ext>
            </a:extLst>
          </p:cNvPr>
          <p:cNvSpPr>
            <a:spLocks noChangeAspect="1" noEditPoints="1"/>
          </p:cNvSpPr>
          <p:nvPr/>
        </p:nvSpPr>
        <p:spPr bwMode="auto">
          <a:xfrm>
            <a:off x="6260102" y="4029949"/>
            <a:ext cx="648757" cy="594360"/>
          </a:xfrm>
          <a:custGeom>
            <a:avLst/>
            <a:gdLst>
              <a:gd name="T0" fmla="*/ 6816 w 7584"/>
              <a:gd name="T1" fmla="*/ 845 h 6948"/>
              <a:gd name="T2" fmla="*/ 3931 w 7584"/>
              <a:gd name="T3" fmla="*/ 842 h 6948"/>
              <a:gd name="T4" fmla="*/ 3655 w 7584"/>
              <a:gd name="T5" fmla="*/ 796 h 6948"/>
              <a:gd name="T6" fmla="*/ 769 w 7584"/>
              <a:gd name="T7" fmla="*/ 3587 h 6948"/>
              <a:gd name="T8" fmla="*/ 751 w 7584"/>
              <a:gd name="T9" fmla="*/ 4322 h 6948"/>
              <a:gd name="T10" fmla="*/ 1192 w 7584"/>
              <a:gd name="T11" fmla="*/ 5588 h 6948"/>
              <a:gd name="T12" fmla="*/ 1765 w 7584"/>
              <a:gd name="T13" fmla="*/ 5948 h 6948"/>
              <a:gd name="T14" fmla="*/ 2824 w 7584"/>
              <a:gd name="T15" fmla="*/ 6757 h 6948"/>
              <a:gd name="T16" fmla="*/ 3670 w 7584"/>
              <a:gd name="T17" fmla="*/ 6780 h 6948"/>
              <a:gd name="T18" fmla="*/ 4502 w 7584"/>
              <a:gd name="T19" fmla="*/ 6657 h 6948"/>
              <a:gd name="T20" fmla="*/ 5755 w 7584"/>
              <a:gd name="T21" fmla="*/ 5880 h 6948"/>
              <a:gd name="T22" fmla="*/ 6278 w 7584"/>
              <a:gd name="T23" fmla="*/ 5543 h 6948"/>
              <a:gd name="T24" fmla="*/ 6671 w 7584"/>
              <a:gd name="T25" fmla="*/ 3814 h 6948"/>
              <a:gd name="T26" fmla="*/ 6660 w 7584"/>
              <a:gd name="T27" fmla="*/ 3481 h 6948"/>
              <a:gd name="T28" fmla="*/ 4860 w 7584"/>
              <a:gd name="T29" fmla="*/ 1748 h 6948"/>
              <a:gd name="T30" fmla="*/ 3738 w 7584"/>
              <a:gd name="T31" fmla="*/ 2564 h 6948"/>
              <a:gd name="T32" fmla="*/ 3144 w 7584"/>
              <a:gd name="T33" fmla="*/ 1939 h 6948"/>
              <a:gd name="T34" fmla="*/ 1130 w 7584"/>
              <a:gd name="T35" fmla="*/ 4572 h 6948"/>
              <a:gd name="T36" fmla="*/ 1133 w 7584"/>
              <a:gd name="T37" fmla="*/ 3950 h 6948"/>
              <a:gd name="T38" fmla="*/ 1130 w 7584"/>
              <a:gd name="T39" fmla="*/ 4572 h 6948"/>
              <a:gd name="T40" fmla="*/ 1373 w 7584"/>
              <a:gd name="T41" fmla="*/ 5465 h 6948"/>
              <a:gd name="T42" fmla="*/ 1757 w 7584"/>
              <a:gd name="T43" fmla="*/ 4666 h 6948"/>
              <a:gd name="T44" fmla="*/ 1936 w 7584"/>
              <a:gd name="T45" fmla="*/ 5524 h 6948"/>
              <a:gd name="T46" fmla="*/ 2105 w 7584"/>
              <a:gd name="T47" fmla="*/ 6207 h 6948"/>
              <a:gd name="T48" fmla="*/ 2474 w 7584"/>
              <a:gd name="T49" fmla="*/ 5291 h 6948"/>
              <a:gd name="T50" fmla="*/ 2859 w 7584"/>
              <a:gd name="T51" fmla="*/ 5941 h 6948"/>
              <a:gd name="T52" fmla="*/ 3014 w 7584"/>
              <a:gd name="T53" fmla="*/ 6094 h 6948"/>
              <a:gd name="T54" fmla="*/ 3516 w 7584"/>
              <a:gd name="T55" fmla="*/ 6624 h 6948"/>
              <a:gd name="T56" fmla="*/ 6288 w 7584"/>
              <a:gd name="T57" fmla="*/ 4611 h 6948"/>
              <a:gd name="T58" fmla="*/ 4596 w 7584"/>
              <a:gd name="T59" fmla="*/ 3079 h 6948"/>
              <a:gd name="T60" fmla="*/ 5865 w 7584"/>
              <a:gd name="T61" fmla="*/ 4656 h 6948"/>
              <a:gd name="T62" fmla="*/ 6116 w 7584"/>
              <a:gd name="T63" fmla="*/ 5397 h 6948"/>
              <a:gd name="T64" fmla="*/ 5587 w 7584"/>
              <a:gd name="T65" fmla="*/ 5410 h 6948"/>
              <a:gd name="T66" fmla="*/ 3770 w 7584"/>
              <a:gd name="T67" fmla="*/ 3749 h 6948"/>
              <a:gd name="T68" fmla="*/ 5433 w 7584"/>
              <a:gd name="T69" fmla="*/ 5566 h 6948"/>
              <a:gd name="T70" fmla="*/ 4904 w 7584"/>
              <a:gd name="T71" fmla="*/ 6071 h 6948"/>
              <a:gd name="T72" fmla="*/ 4590 w 7584"/>
              <a:gd name="T73" fmla="*/ 5757 h 6948"/>
              <a:gd name="T74" fmla="*/ 3068 w 7584"/>
              <a:gd name="T75" fmla="*/ 4500 h 6948"/>
              <a:gd name="T76" fmla="*/ 4437 w 7584"/>
              <a:gd name="T77" fmla="*/ 5912 h 6948"/>
              <a:gd name="T78" fmla="*/ 4379 w 7584"/>
              <a:gd name="T79" fmla="*/ 6475 h 6948"/>
              <a:gd name="T80" fmla="*/ 923 w 7584"/>
              <a:gd name="T81" fmla="*/ 952 h 6948"/>
              <a:gd name="T82" fmla="*/ 3502 w 7584"/>
              <a:gd name="T83" fmla="*/ 952 h 6948"/>
              <a:gd name="T84" fmla="*/ 2893 w 7584"/>
              <a:gd name="T85" fmla="*/ 2619 h 6948"/>
              <a:gd name="T86" fmla="*/ 3893 w 7584"/>
              <a:gd name="T87" fmla="*/ 2716 h 6948"/>
              <a:gd name="T88" fmla="*/ 6550 w 7584"/>
              <a:gd name="T89" fmla="*/ 4488 h 6948"/>
              <a:gd name="T90" fmla="*/ 2964 w 7584"/>
              <a:gd name="T91" fmla="*/ 1036 h 6948"/>
              <a:gd name="T92" fmla="*/ 6424 w 7584"/>
              <a:gd name="T93" fmla="*/ 2940 h 6948"/>
              <a:gd name="T94" fmla="*/ 6579 w 7584"/>
              <a:gd name="T95" fmla="*/ 2940 h 6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84" h="6948">
                <a:moveTo>
                  <a:pt x="6654" y="3795"/>
                </a:moveTo>
                <a:cubicBezTo>
                  <a:pt x="6816" y="3633"/>
                  <a:pt x="6816" y="3633"/>
                  <a:pt x="6816" y="3633"/>
                </a:cubicBezTo>
                <a:cubicBezTo>
                  <a:pt x="7584" y="2865"/>
                  <a:pt x="7584" y="1612"/>
                  <a:pt x="6816" y="845"/>
                </a:cubicBezTo>
                <a:cubicBezTo>
                  <a:pt x="6058" y="87"/>
                  <a:pt x="4850" y="52"/>
                  <a:pt x="4049" y="735"/>
                </a:cubicBezTo>
                <a:cubicBezTo>
                  <a:pt x="4036" y="741"/>
                  <a:pt x="4025" y="748"/>
                  <a:pt x="4015" y="758"/>
                </a:cubicBezTo>
                <a:cubicBezTo>
                  <a:pt x="3931" y="842"/>
                  <a:pt x="3931" y="842"/>
                  <a:pt x="3931" y="842"/>
                </a:cubicBezTo>
                <a:cubicBezTo>
                  <a:pt x="3931" y="842"/>
                  <a:pt x="3929" y="842"/>
                  <a:pt x="3929" y="845"/>
                </a:cubicBezTo>
                <a:cubicBezTo>
                  <a:pt x="3816" y="958"/>
                  <a:pt x="3816" y="958"/>
                  <a:pt x="3816" y="958"/>
                </a:cubicBezTo>
                <a:cubicBezTo>
                  <a:pt x="3655" y="796"/>
                  <a:pt x="3655" y="796"/>
                  <a:pt x="3655" y="796"/>
                </a:cubicBezTo>
                <a:cubicBezTo>
                  <a:pt x="2859" y="0"/>
                  <a:pt x="1566" y="0"/>
                  <a:pt x="771" y="796"/>
                </a:cubicBezTo>
                <a:cubicBezTo>
                  <a:pt x="769" y="796"/>
                  <a:pt x="769" y="796"/>
                  <a:pt x="769" y="796"/>
                </a:cubicBezTo>
                <a:cubicBezTo>
                  <a:pt x="0" y="1567"/>
                  <a:pt x="0" y="2817"/>
                  <a:pt x="769" y="3587"/>
                </a:cubicBezTo>
                <a:cubicBezTo>
                  <a:pt x="978" y="3795"/>
                  <a:pt x="978" y="3795"/>
                  <a:pt x="978" y="3795"/>
                </a:cubicBezTo>
                <a:cubicBezTo>
                  <a:pt x="919" y="3853"/>
                  <a:pt x="919" y="3853"/>
                  <a:pt x="919" y="3853"/>
                </a:cubicBezTo>
                <a:cubicBezTo>
                  <a:pt x="795" y="3979"/>
                  <a:pt x="733" y="4151"/>
                  <a:pt x="751" y="4322"/>
                </a:cubicBezTo>
                <a:cubicBezTo>
                  <a:pt x="767" y="4497"/>
                  <a:pt x="861" y="4653"/>
                  <a:pt x="1009" y="4753"/>
                </a:cubicBezTo>
                <a:cubicBezTo>
                  <a:pt x="1088" y="4805"/>
                  <a:pt x="1177" y="4837"/>
                  <a:pt x="1269" y="4847"/>
                </a:cubicBezTo>
                <a:cubicBezTo>
                  <a:pt x="1072" y="5051"/>
                  <a:pt x="1039" y="5362"/>
                  <a:pt x="1192" y="5588"/>
                </a:cubicBezTo>
                <a:cubicBezTo>
                  <a:pt x="1290" y="5734"/>
                  <a:pt x="1447" y="5828"/>
                  <a:pt x="1621" y="5844"/>
                </a:cubicBezTo>
                <a:cubicBezTo>
                  <a:pt x="1672" y="5847"/>
                  <a:pt x="1722" y="5847"/>
                  <a:pt x="1773" y="5841"/>
                </a:cubicBezTo>
                <a:cubicBezTo>
                  <a:pt x="1766" y="5876"/>
                  <a:pt x="1765" y="5912"/>
                  <a:pt x="1765" y="5948"/>
                </a:cubicBezTo>
                <a:cubicBezTo>
                  <a:pt x="1770" y="6109"/>
                  <a:pt x="1837" y="6259"/>
                  <a:pt x="1959" y="6369"/>
                </a:cubicBezTo>
                <a:cubicBezTo>
                  <a:pt x="2155" y="6543"/>
                  <a:pt x="2457" y="6556"/>
                  <a:pt x="2683" y="6408"/>
                </a:cubicBezTo>
                <a:cubicBezTo>
                  <a:pt x="2689" y="6534"/>
                  <a:pt x="2736" y="6660"/>
                  <a:pt x="2824" y="6757"/>
                </a:cubicBezTo>
                <a:cubicBezTo>
                  <a:pt x="2932" y="6877"/>
                  <a:pt x="3081" y="6945"/>
                  <a:pt x="3243" y="6948"/>
                </a:cubicBezTo>
                <a:cubicBezTo>
                  <a:pt x="3248" y="6948"/>
                  <a:pt x="3252" y="6948"/>
                  <a:pt x="3257" y="6948"/>
                </a:cubicBezTo>
                <a:cubicBezTo>
                  <a:pt x="3413" y="6948"/>
                  <a:pt x="3558" y="6890"/>
                  <a:pt x="3670" y="6780"/>
                </a:cubicBezTo>
                <a:cubicBezTo>
                  <a:pt x="3822" y="6628"/>
                  <a:pt x="3822" y="6628"/>
                  <a:pt x="3822" y="6628"/>
                </a:cubicBezTo>
                <a:cubicBezTo>
                  <a:pt x="3931" y="6709"/>
                  <a:pt x="4059" y="6754"/>
                  <a:pt x="4186" y="6754"/>
                </a:cubicBezTo>
                <a:cubicBezTo>
                  <a:pt x="4297" y="6754"/>
                  <a:pt x="4407" y="6721"/>
                  <a:pt x="4502" y="6657"/>
                </a:cubicBezTo>
                <a:cubicBezTo>
                  <a:pt x="4646" y="6560"/>
                  <a:pt x="4740" y="6404"/>
                  <a:pt x="4758" y="6233"/>
                </a:cubicBezTo>
                <a:cubicBezTo>
                  <a:pt x="4964" y="6430"/>
                  <a:pt x="5273" y="6463"/>
                  <a:pt x="5498" y="6310"/>
                </a:cubicBezTo>
                <a:cubicBezTo>
                  <a:pt x="5645" y="6210"/>
                  <a:pt x="5737" y="6054"/>
                  <a:pt x="5755" y="5880"/>
                </a:cubicBezTo>
                <a:cubicBezTo>
                  <a:pt x="5760" y="5828"/>
                  <a:pt x="5758" y="5779"/>
                  <a:pt x="5750" y="5731"/>
                </a:cubicBezTo>
                <a:cubicBezTo>
                  <a:pt x="5786" y="5734"/>
                  <a:pt x="5821" y="5737"/>
                  <a:pt x="5860" y="5737"/>
                </a:cubicBezTo>
                <a:cubicBezTo>
                  <a:pt x="6021" y="5734"/>
                  <a:pt x="6169" y="5666"/>
                  <a:pt x="6278" y="5543"/>
                </a:cubicBezTo>
                <a:cubicBezTo>
                  <a:pt x="6458" y="5346"/>
                  <a:pt x="6469" y="5051"/>
                  <a:pt x="6323" y="4824"/>
                </a:cubicBezTo>
                <a:cubicBezTo>
                  <a:pt x="6472" y="4814"/>
                  <a:pt x="6610" y="4746"/>
                  <a:pt x="6712" y="4633"/>
                </a:cubicBezTo>
                <a:cubicBezTo>
                  <a:pt x="6919" y="4403"/>
                  <a:pt x="6901" y="4044"/>
                  <a:pt x="6671" y="3814"/>
                </a:cubicBezTo>
                <a:lnTo>
                  <a:pt x="6654" y="3795"/>
                </a:lnTo>
                <a:close/>
                <a:moveTo>
                  <a:pt x="6660" y="997"/>
                </a:moveTo>
                <a:cubicBezTo>
                  <a:pt x="7345" y="1684"/>
                  <a:pt x="7345" y="2797"/>
                  <a:pt x="6660" y="3481"/>
                </a:cubicBezTo>
                <a:cubicBezTo>
                  <a:pt x="6500" y="3642"/>
                  <a:pt x="6500" y="3642"/>
                  <a:pt x="6500" y="3642"/>
                </a:cubicBezTo>
                <a:cubicBezTo>
                  <a:pt x="4735" y="1875"/>
                  <a:pt x="4735" y="1875"/>
                  <a:pt x="4735" y="1875"/>
                </a:cubicBezTo>
                <a:cubicBezTo>
                  <a:pt x="4860" y="1748"/>
                  <a:pt x="4860" y="1748"/>
                  <a:pt x="4860" y="1748"/>
                </a:cubicBezTo>
                <a:cubicBezTo>
                  <a:pt x="4904" y="1710"/>
                  <a:pt x="4904" y="1638"/>
                  <a:pt x="4860" y="1596"/>
                </a:cubicBezTo>
                <a:cubicBezTo>
                  <a:pt x="4818" y="1554"/>
                  <a:pt x="4748" y="1554"/>
                  <a:pt x="4706" y="1596"/>
                </a:cubicBezTo>
                <a:cubicBezTo>
                  <a:pt x="3738" y="2564"/>
                  <a:pt x="3738" y="2564"/>
                  <a:pt x="3738" y="2564"/>
                </a:cubicBezTo>
                <a:cubicBezTo>
                  <a:pt x="3647" y="2655"/>
                  <a:pt x="3521" y="2700"/>
                  <a:pt x="3391" y="2687"/>
                </a:cubicBezTo>
                <a:cubicBezTo>
                  <a:pt x="3262" y="2674"/>
                  <a:pt x="3149" y="2606"/>
                  <a:pt x="3074" y="2496"/>
                </a:cubicBezTo>
                <a:cubicBezTo>
                  <a:pt x="2961" y="2331"/>
                  <a:pt x="2992" y="2091"/>
                  <a:pt x="3144" y="1939"/>
                </a:cubicBezTo>
                <a:cubicBezTo>
                  <a:pt x="4086" y="997"/>
                  <a:pt x="4086" y="997"/>
                  <a:pt x="4086" y="997"/>
                </a:cubicBezTo>
                <a:cubicBezTo>
                  <a:pt x="4797" y="288"/>
                  <a:pt x="5951" y="288"/>
                  <a:pt x="6660" y="997"/>
                </a:cubicBezTo>
                <a:close/>
                <a:moveTo>
                  <a:pt x="1130" y="4572"/>
                </a:moveTo>
                <a:cubicBezTo>
                  <a:pt x="1036" y="4507"/>
                  <a:pt x="978" y="4413"/>
                  <a:pt x="968" y="4303"/>
                </a:cubicBezTo>
                <a:cubicBezTo>
                  <a:pt x="957" y="4193"/>
                  <a:pt x="996" y="4086"/>
                  <a:pt x="1073" y="4008"/>
                </a:cubicBezTo>
                <a:cubicBezTo>
                  <a:pt x="1133" y="3950"/>
                  <a:pt x="1133" y="3950"/>
                  <a:pt x="1133" y="3950"/>
                </a:cubicBezTo>
                <a:cubicBezTo>
                  <a:pt x="1650" y="4468"/>
                  <a:pt x="1650" y="4468"/>
                  <a:pt x="1650" y="4468"/>
                </a:cubicBezTo>
                <a:cubicBezTo>
                  <a:pt x="1599" y="4517"/>
                  <a:pt x="1599" y="4517"/>
                  <a:pt x="1599" y="4517"/>
                </a:cubicBezTo>
                <a:cubicBezTo>
                  <a:pt x="1468" y="4643"/>
                  <a:pt x="1269" y="4666"/>
                  <a:pt x="1130" y="4572"/>
                </a:cubicBezTo>
                <a:close/>
                <a:moveTo>
                  <a:pt x="1936" y="5524"/>
                </a:moveTo>
                <a:cubicBezTo>
                  <a:pt x="1858" y="5598"/>
                  <a:pt x="1752" y="5637"/>
                  <a:pt x="1642" y="5627"/>
                </a:cubicBezTo>
                <a:cubicBezTo>
                  <a:pt x="1531" y="5614"/>
                  <a:pt x="1436" y="5559"/>
                  <a:pt x="1373" y="5465"/>
                </a:cubicBezTo>
                <a:cubicBezTo>
                  <a:pt x="1277" y="5323"/>
                  <a:pt x="1303" y="5119"/>
                  <a:pt x="1433" y="4992"/>
                </a:cubicBezTo>
                <a:cubicBezTo>
                  <a:pt x="1752" y="4672"/>
                  <a:pt x="1752" y="4672"/>
                  <a:pt x="1752" y="4672"/>
                </a:cubicBezTo>
                <a:cubicBezTo>
                  <a:pt x="1752" y="4672"/>
                  <a:pt x="1755" y="4669"/>
                  <a:pt x="1757" y="4666"/>
                </a:cubicBezTo>
                <a:cubicBezTo>
                  <a:pt x="1803" y="4620"/>
                  <a:pt x="1803" y="4620"/>
                  <a:pt x="1803" y="4620"/>
                </a:cubicBezTo>
                <a:cubicBezTo>
                  <a:pt x="2320" y="5138"/>
                  <a:pt x="2320" y="5138"/>
                  <a:pt x="2320" y="5138"/>
                </a:cubicBezTo>
                <a:lnTo>
                  <a:pt x="1936" y="5524"/>
                </a:lnTo>
                <a:close/>
                <a:moveTo>
                  <a:pt x="2859" y="5941"/>
                </a:moveTo>
                <a:cubicBezTo>
                  <a:pt x="2626" y="6174"/>
                  <a:pt x="2626" y="6174"/>
                  <a:pt x="2626" y="6174"/>
                </a:cubicBezTo>
                <a:cubicBezTo>
                  <a:pt x="2480" y="6320"/>
                  <a:pt x="2245" y="6333"/>
                  <a:pt x="2105" y="6207"/>
                </a:cubicBezTo>
                <a:cubicBezTo>
                  <a:pt x="2028" y="6139"/>
                  <a:pt x="1985" y="6045"/>
                  <a:pt x="1983" y="5944"/>
                </a:cubicBezTo>
                <a:cubicBezTo>
                  <a:pt x="1981" y="5841"/>
                  <a:pt x="2019" y="5747"/>
                  <a:pt x="2090" y="5676"/>
                </a:cubicBezTo>
                <a:cubicBezTo>
                  <a:pt x="2474" y="5291"/>
                  <a:pt x="2474" y="5291"/>
                  <a:pt x="2474" y="5291"/>
                </a:cubicBezTo>
                <a:cubicBezTo>
                  <a:pt x="2990" y="5808"/>
                  <a:pt x="2990" y="5808"/>
                  <a:pt x="2990" y="5808"/>
                </a:cubicBezTo>
                <a:cubicBezTo>
                  <a:pt x="2864" y="5935"/>
                  <a:pt x="2864" y="5935"/>
                  <a:pt x="2864" y="5935"/>
                </a:cubicBezTo>
                <a:cubicBezTo>
                  <a:pt x="2862" y="5938"/>
                  <a:pt x="2861" y="5938"/>
                  <a:pt x="2859" y="5941"/>
                </a:cubicBezTo>
                <a:close/>
                <a:moveTo>
                  <a:pt x="3248" y="6731"/>
                </a:moveTo>
                <a:cubicBezTo>
                  <a:pt x="3147" y="6728"/>
                  <a:pt x="3053" y="6686"/>
                  <a:pt x="2985" y="6611"/>
                </a:cubicBezTo>
                <a:cubicBezTo>
                  <a:pt x="2859" y="6469"/>
                  <a:pt x="2872" y="6239"/>
                  <a:pt x="3014" y="6094"/>
                </a:cubicBezTo>
                <a:cubicBezTo>
                  <a:pt x="3145" y="5964"/>
                  <a:pt x="3145" y="5964"/>
                  <a:pt x="3145" y="5964"/>
                </a:cubicBezTo>
                <a:cubicBezTo>
                  <a:pt x="3662" y="6479"/>
                  <a:pt x="3662" y="6479"/>
                  <a:pt x="3662" y="6479"/>
                </a:cubicBezTo>
                <a:cubicBezTo>
                  <a:pt x="3516" y="6624"/>
                  <a:pt x="3516" y="6624"/>
                  <a:pt x="3516" y="6624"/>
                </a:cubicBezTo>
                <a:cubicBezTo>
                  <a:pt x="3445" y="6696"/>
                  <a:pt x="3349" y="6734"/>
                  <a:pt x="3248" y="6731"/>
                </a:cubicBezTo>
                <a:close/>
                <a:moveTo>
                  <a:pt x="6550" y="4488"/>
                </a:moveTo>
                <a:cubicBezTo>
                  <a:pt x="6482" y="4565"/>
                  <a:pt x="6388" y="4607"/>
                  <a:pt x="6288" y="4611"/>
                </a:cubicBezTo>
                <a:cubicBezTo>
                  <a:pt x="6186" y="4611"/>
                  <a:pt x="6090" y="4575"/>
                  <a:pt x="6019" y="4504"/>
                </a:cubicBezTo>
                <a:cubicBezTo>
                  <a:pt x="6019" y="4500"/>
                  <a:pt x="6017" y="4500"/>
                  <a:pt x="6017" y="4500"/>
                </a:cubicBezTo>
                <a:cubicBezTo>
                  <a:pt x="4596" y="3079"/>
                  <a:pt x="4596" y="3079"/>
                  <a:pt x="4596" y="3079"/>
                </a:cubicBezTo>
                <a:cubicBezTo>
                  <a:pt x="4552" y="3037"/>
                  <a:pt x="4484" y="3037"/>
                  <a:pt x="4442" y="3079"/>
                </a:cubicBezTo>
                <a:cubicBezTo>
                  <a:pt x="4398" y="3121"/>
                  <a:pt x="4398" y="3193"/>
                  <a:pt x="4442" y="3235"/>
                </a:cubicBezTo>
                <a:cubicBezTo>
                  <a:pt x="5865" y="4656"/>
                  <a:pt x="5865" y="4656"/>
                  <a:pt x="5865" y="4656"/>
                </a:cubicBezTo>
                <a:cubicBezTo>
                  <a:pt x="5865" y="4656"/>
                  <a:pt x="5865" y="4656"/>
                  <a:pt x="5865" y="4656"/>
                </a:cubicBezTo>
                <a:cubicBezTo>
                  <a:pt x="6084" y="4876"/>
                  <a:pt x="6084" y="4876"/>
                  <a:pt x="6084" y="4876"/>
                </a:cubicBezTo>
                <a:cubicBezTo>
                  <a:pt x="6229" y="5022"/>
                  <a:pt x="6244" y="5255"/>
                  <a:pt x="6116" y="5397"/>
                </a:cubicBezTo>
                <a:cubicBezTo>
                  <a:pt x="6048" y="5472"/>
                  <a:pt x="5956" y="5517"/>
                  <a:pt x="5854" y="5517"/>
                </a:cubicBezTo>
                <a:cubicBezTo>
                  <a:pt x="5757" y="5520"/>
                  <a:pt x="5658" y="5485"/>
                  <a:pt x="5587" y="5414"/>
                </a:cubicBezTo>
                <a:cubicBezTo>
                  <a:pt x="5587" y="5410"/>
                  <a:pt x="5587" y="5410"/>
                  <a:pt x="5587" y="5410"/>
                </a:cubicBezTo>
                <a:cubicBezTo>
                  <a:pt x="5587" y="5410"/>
                  <a:pt x="5587" y="5410"/>
                  <a:pt x="5587" y="5410"/>
                </a:cubicBezTo>
                <a:cubicBezTo>
                  <a:pt x="3924" y="3749"/>
                  <a:pt x="3924" y="3749"/>
                  <a:pt x="3924" y="3749"/>
                </a:cubicBezTo>
                <a:cubicBezTo>
                  <a:pt x="3882" y="3707"/>
                  <a:pt x="3814" y="3707"/>
                  <a:pt x="3770" y="3749"/>
                </a:cubicBezTo>
                <a:cubicBezTo>
                  <a:pt x="3728" y="3791"/>
                  <a:pt x="3728" y="3863"/>
                  <a:pt x="3770" y="3905"/>
                </a:cubicBezTo>
                <a:cubicBezTo>
                  <a:pt x="5431" y="5566"/>
                  <a:pt x="5431" y="5566"/>
                  <a:pt x="5431" y="5566"/>
                </a:cubicBezTo>
                <a:cubicBezTo>
                  <a:pt x="5433" y="5566"/>
                  <a:pt x="5433" y="5566"/>
                  <a:pt x="5433" y="5566"/>
                </a:cubicBezTo>
                <a:cubicBezTo>
                  <a:pt x="5509" y="5643"/>
                  <a:pt x="5548" y="5750"/>
                  <a:pt x="5537" y="5860"/>
                </a:cubicBezTo>
                <a:cubicBezTo>
                  <a:pt x="5527" y="5970"/>
                  <a:pt x="5470" y="6064"/>
                  <a:pt x="5375" y="6129"/>
                </a:cubicBezTo>
                <a:cubicBezTo>
                  <a:pt x="5235" y="6223"/>
                  <a:pt x="5032" y="6197"/>
                  <a:pt x="4904" y="6071"/>
                </a:cubicBezTo>
                <a:cubicBezTo>
                  <a:pt x="4601" y="5770"/>
                  <a:pt x="4601" y="5770"/>
                  <a:pt x="4601" y="5770"/>
                </a:cubicBezTo>
                <a:cubicBezTo>
                  <a:pt x="4598" y="5763"/>
                  <a:pt x="4594" y="5760"/>
                  <a:pt x="4591" y="5757"/>
                </a:cubicBezTo>
                <a:cubicBezTo>
                  <a:pt x="4590" y="5757"/>
                  <a:pt x="4590" y="5757"/>
                  <a:pt x="4590" y="5757"/>
                </a:cubicBezTo>
                <a:cubicBezTo>
                  <a:pt x="3254" y="4423"/>
                  <a:pt x="3254" y="4423"/>
                  <a:pt x="3254" y="4423"/>
                </a:cubicBezTo>
                <a:cubicBezTo>
                  <a:pt x="3212" y="4377"/>
                  <a:pt x="3142" y="4377"/>
                  <a:pt x="3100" y="4423"/>
                </a:cubicBezTo>
                <a:cubicBezTo>
                  <a:pt x="3079" y="4442"/>
                  <a:pt x="3068" y="4471"/>
                  <a:pt x="3068" y="4500"/>
                </a:cubicBezTo>
                <a:cubicBezTo>
                  <a:pt x="3068" y="4526"/>
                  <a:pt x="3079" y="4556"/>
                  <a:pt x="3100" y="4575"/>
                </a:cubicBezTo>
                <a:cubicBezTo>
                  <a:pt x="4436" y="5912"/>
                  <a:pt x="4436" y="5912"/>
                  <a:pt x="4436" y="5912"/>
                </a:cubicBezTo>
                <a:cubicBezTo>
                  <a:pt x="4437" y="5912"/>
                  <a:pt x="4437" y="5912"/>
                  <a:pt x="4437" y="5912"/>
                </a:cubicBezTo>
                <a:cubicBezTo>
                  <a:pt x="4437" y="5912"/>
                  <a:pt x="4437" y="5912"/>
                  <a:pt x="4437" y="5912"/>
                </a:cubicBezTo>
                <a:cubicBezTo>
                  <a:pt x="4513" y="5990"/>
                  <a:pt x="4552" y="6097"/>
                  <a:pt x="4543" y="6207"/>
                </a:cubicBezTo>
                <a:cubicBezTo>
                  <a:pt x="4531" y="6317"/>
                  <a:pt x="4473" y="6411"/>
                  <a:pt x="4379" y="6475"/>
                </a:cubicBezTo>
                <a:cubicBezTo>
                  <a:pt x="4240" y="6569"/>
                  <a:pt x="4036" y="6543"/>
                  <a:pt x="3908" y="6417"/>
                </a:cubicBezTo>
                <a:cubicBezTo>
                  <a:pt x="923" y="3432"/>
                  <a:pt x="923" y="3432"/>
                  <a:pt x="923" y="3432"/>
                </a:cubicBezTo>
                <a:cubicBezTo>
                  <a:pt x="240" y="2749"/>
                  <a:pt x="240" y="1635"/>
                  <a:pt x="923" y="952"/>
                </a:cubicBezTo>
                <a:cubicBezTo>
                  <a:pt x="924" y="952"/>
                  <a:pt x="924" y="952"/>
                  <a:pt x="924" y="952"/>
                </a:cubicBezTo>
                <a:cubicBezTo>
                  <a:pt x="1279" y="596"/>
                  <a:pt x="1745" y="417"/>
                  <a:pt x="2213" y="417"/>
                </a:cubicBezTo>
                <a:cubicBezTo>
                  <a:pt x="2679" y="417"/>
                  <a:pt x="3145" y="596"/>
                  <a:pt x="3502" y="952"/>
                </a:cubicBezTo>
                <a:cubicBezTo>
                  <a:pt x="3662" y="1114"/>
                  <a:pt x="3662" y="1114"/>
                  <a:pt x="3662" y="1114"/>
                </a:cubicBezTo>
                <a:cubicBezTo>
                  <a:pt x="2989" y="1784"/>
                  <a:pt x="2989" y="1784"/>
                  <a:pt x="2989" y="1784"/>
                </a:cubicBezTo>
                <a:cubicBezTo>
                  <a:pt x="2760" y="2014"/>
                  <a:pt x="2720" y="2364"/>
                  <a:pt x="2893" y="2619"/>
                </a:cubicBezTo>
                <a:cubicBezTo>
                  <a:pt x="3005" y="2781"/>
                  <a:pt x="3178" y="2888"/>
                  <a:pt x="3372" y="2904"/>
                </a:cubicBezTo>
                <a:cubicBezTo>
                  <a:pt x="3393" y="2907"/>
                  <a:pt x="3413" y="2907"/>
                  <a:pt x="3434" y="2907"/>
                </a:cubicBezTo>
                <a:cubicBezTo>
                  <a:pt x="3605" y="2907"/>
                  <a:pt x="3770" y="2839"/>
                  <a:pt x="3893" y="2716"/>
                </a:cubicBezTo>
                <a:cubicBezTo>
                  <a:pt x="4580" y="2030"/>
                  <a:pt x="4580" y="2030"/>
                  <a:pt x="4580" y="2030"/>
                </a:cubicBezTo>
                <a:cubicBezTo>
                  <a:pt x="6518" y="3966"/>
                  <a:pt x="6518" y="3966"/>
                  <a:pt x="6518" y="3966"/>
                </a:cubicBezTo>
                <a:cubicBezTo>
                  <a:pt x="6663" y="4112"/>
                  <a:pt x="6678" y="4345"/>
                  <a:pt x="6550" y="4488"/>
                </a:cubicBezTo>
                <a:close/>
                <a:moveTo>
                  <a:pt x="2810" y="1188"/>
                </a:moveTo>
                <a:cubicBezTo>
                  <a:pt x="2768" y="1146"/>
                  <a:pt x="2768" y="1078"/>
                  <a:pt x="2810" y="1036"/>
                </a:cubicBezTo>
                <a:cubicBezTo>
                  <a:pt x="2852" y="991"/>
                  <a:pt x="2922" y="991"/>
                  <a:pt x="2964" y="1036"/>
                </a:cubicBezTo>
                <a:cubicBezTo>
                  <a:pt x="3008" y="1078"/>
                  <a:pt x="3008" y="1146"/>
                  <a:pt x="2964" y="1188"/>
                </a:cubicBezTo>
                <a:cubicBezTo>
                  <a:pt x="2922" y="1230"/>
                  <a:pt x="2852" y="1230"/>
                  <a:pt x="2810" y="1188"/>
                </a:cubicBezTo>
                <a:close/>
                <a:moveTo>
                  <a:pt x="6424" y="2940"/>
                </a:moveTo>
                <a:cubicBezTo>
                  <a:pt x="6382" y="2898"/>
                  <a:pt x="6382" y="2830"/>
                  <a:pt x="6424" y="2784"/>
                </a:cubicBezTo>
                <a:cubicBezTo>
                  <a:pt x="6468" y="2742"/>
                  <a:pt x="6535" y="2742"/>
                  <a:pt x="6579" y="2784"/>
                </a:cubicBezTo>
                <a:cubicBezTo>
                  <a:pt x="6621" y="2830"/>
                  <a:pt x="6621" y="2898"/>
                  <a:pt x="6579" y="2940"/>
                </a:cubicBezTo>
                <a:cubicBezTo>
                  <a:pt x="6535" y="2982"/>
                  <a:pt x="6468" y="2982"/>
                  <a:pt x="6424" y="294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Freeform 29">
            <a:extLst>
              <a:ext uri="{FF2B5EF4-FFF2-40B4-BE49-F238E27FC236}">
                <a16:creationId xmlns:a16="http://schemas.microsoft.com/office/drawing/2014/main" id="{65A3145F-F96F-B7FA-6C32-3BA1232E4CC0}"/>
              </a:ext>
            </a:extLst>
          </p:cNvPr>
          <p:cNvSpPr>
            <a:spLocks noChangeAspect="1" noEditPoints="1"/>
          </p:cNvSpPr>
          <p:nvPr/>
        </p:nvSpPr>
        <p:spPr bwMode="auto">
          <a:xfrm>
            <a:off x="3524936" y="3982562"/>
            <a:ext cx="600547" cy="594360"/>
          </a:xfrm>
          <a:custGeom>
            <a:avLst/>
            <a:gdLst>
              <a:gd name="T0" fmla="*/ 1324 w 7212"/>
              <a:gd name="T1" fmla="*/ 6327 h 7140"/>
              <a:gd name="T2" fmla="*/ 1395 w 7212"/>
              <a:gd name="T3" fmla="*/ 6133 h 7140"/>
              <a:gd name="T4" fmla="*/ 2247 w 7212"/>
              <a:gd name="T5" fmla="*/ 356 h 7140"/>
              <a:gd name="T6" fmla="*/ 2148 w 7212"/>
              <a:gd name="T7" fmla="*/ 512 h 7140"/>
              <a:gd name="T8" fmla="*/ 1385 w 7212"/>
              <a:gd name="T9" fmla="*/ 1023 h 7140"/>
              <a:gd name="T10" fmla="*/ 1232 w 7212"/>
              <a:gd name="T11" fmla="*/ 1013 h 7140"/>
              <a:gd name="T12" fmla="*/ 3115 w 7212"/>
              <a:gd name="T13" fmla="*/ 227 h 7140"/>
              <a:gd name="T14" fmla="*/ 2992 w 7212"/>
              <a:gd name="T15" fmla="*/ 136 h 7140"/>
              <a:gd name="T16" fmla="*/ 2061 w 7212"/>
              <a:gd name="T17" fmla="*/ 6706 h 7140"/>
              <a:gd name="T18" fmla="*/ 2260 w 7212"/>
              <a:gd name="T19" fmla="*/ 6800 h 7140"/>
              <a:gd name="T20" fmla="*/ 665 w 7212"/>
              <a:gd name="T21" fmla="*/ 1803 h 7140"/>
              <a:gd name="T22" fmla="*/ 573 w 7212"/>
              <a:gd name="T23" fmla="*/ 1635 h 7140"/>
              <a:gd name="T24" fmla="*/ 254 w 7212"/>
              <a:gd name="T25" fmla="*/ 2707 h 7140"/>
              <a:gd name="T26" fmla="*/ 149 w 7212"/>
              <a:gd name="T27" fmla="*/ 2568 h 7140"/>
              <a:gd name="T28" fmla="*/ 3006 w 7212"/>
              <a:gd name="T29" fmla="*/ 7017 h 7140"/>
              <a:gd name="T30" fmla="*/ 3221 w 7212"/>
              <a:gd name="T31" fmla="*/ 7046 h 7140"/>
              <a:gd name="T32" fmla="*/ 153 w 7212"/>
              <a:gd name="T33" fmla="*/ 4595 h 7140"/>
              <a:gd name="T34" fmla="*/ 362 w 7212"/>
              <a:gd name="T35" fmla="*/ 4533 h 7140"/>
              <a:gd name="T36" fmla="*/ 581 w 7212"/>
              <a:gd name="T37" fmla="*/ 5524 h 7140"/>
              <a:gd name="T38" fmla="*/ 764 w 7212"/>
              <a:gd name="T39" fmla="*/ 5407 h 7140"/>
              <a:gd name="T40" fmla="*/ 3999 w 7212"/>
              <a:gd name="T41" fmla="*/ 7046 h 7140"/>
              <a:gd name="T42" fmla="*/ 4214 w 7212"/>
              <a:gd name="T43" fmla="*/ 7013 h 7140"/>
              <a:gd name="T44" fmla="*/ 6984 w 7212"/>
              <a:gd name="T45" fmla="*/ 2684 h 7140"/>
              <a:gd name="T46" fmla="*/ 6848 w 7212"/>
              <a:gd name="T47" fmla="*/ 2610 h 7140"/>
              <a:gd name="T48" fmla="*/ 6453 w 7212"/>
              <a:gd name="T49" fmla="*/ 5401 h 7140"/>
              <a:gd name="T50" fmla="*/ 6636 w 7212"/>
              <a:gd name="T51" fmla="*/ 5521 h 7140"/>
              <a:gd name="T52" fmla="*/ 4092 w 7212"/>
              <a:gd name="T53" fmla="*/ 227 h 7140"/>
              <a:gd name="T54" fmla="*/ 3984 w 7212"/>
              <a:gd name="T55" fmla="*/ 104 h 7140"/>
              <a:gd name="T56" fmla="*/ 6595 w 7212"/>
              <a:gd name="T57" fmla="*/ 1768 h 7140"/>
              <a:gd name="T58" fmla="*/ 6446 w 7212"/>
              <a:gd name="T59" fmla="*/ 1735 h 7140"/>
              <a:gd name="T60" fmla="*/ 6853 w 7212"/>
              <a:gd name="T61" fmla="*/ 4527 h 7140"/>
              <a:gd name="T62" fmla="*/ 7062 w 7212"/>
              <a:gd name="T63" fmla="*/ 4588 h 7140"/>
              <a:gd name="T64" fmla="*/ 4960 w 7212"/>
              <a:gd name="T65" fmla="*/ 6796 h 7140"/>
              <a:gd name="T66" fmla="*/ 5158 w 7212"/>
              <a:gd name="T67" fmla="*/ 6703 h 7140"/>
              <a:gd name="T68" fmla="*/ 5046 w 7212"/>
              <a:gd name="T69" fmla="*/ 502 h 7140"/>
              <a:gd name="T70" fmla="*/ 4947 w 7212"/>
              <a:gd name="T71" fmla="*/ 350 h 7140"/>
              <a:gd name="T72" fmla="*/ 5966 w 7212"/>
              <a:gd name="T73" fmla="*/ 1000 h 7140"/>
              <a:gd name="T74" fmla="*/ 5812 w 7212"/>
              <a:gd name="T75" fmla="*/ 1010 h 7140"/>
              <a:gd name="T76" fmla="*/ 5812 w 7212"/>
              <a:gd name="T77" fmla="*/ 6282 h 7140"/>
              <a:gd name="T78" fmla="*/ 5977 w 7212"/>
              <a:gd name="T79" fmla="*/ 6139 h 7140"/>
              <a:gd name="T80" fmla="*/ 3607 w 7212"/>
              <a:gd name="T81" fmla="*/ 5974 h 7140"/>
              <a:gd name="T82" fmla="*/ 3607 w 7212"/>
              <a:gd name="T83" fmla="*/ 1175 h 7140"/>
              <a:gd name="T84" fmla="*/ 6963 w 7212"/>
              <a:gd name="T85" fmla="*/ 3575 h 7140"/>
              <a:gd name="T86" fmla="*/ 3607 w 7212"/>
              <a:gd name="T87" fmla="*/ 5757 h 7140"/>
              <a:gd name="T88" fmla="*/ 3607 w 7212"/>
              <a:gd name="T89" fmla="*/ 5320 h 7140"/>
              <a:gd name="T90" fmla="*/ 5352 w 7212"/>
              <a:gd name="T91" fmla="*/ 3575 h 7140"/>
              <a:gd name="T92" fmla="*/ 2078 w 7212"/>
              <a:gd name="T93" fmla="*/ 3575 h 7140"/>
              <a:gd name="T94" fmla="*/ 4371 w 7212"/>
              <a:gd name="T95" fmla="*/ 3575 h 7140"/>
              <a:gd name="T96" fmla="*/ 2862 w 7212"/>
              <a:gd name="T97" fmla="*/ 3416 h 7140"/>
              <a:gd name="T98" fmla="*/ 3446 w 7212"/>
              <a:gd name="T99" fmla="*/ 2830 h 7140"/>
              <a:gd name="T100" fmla="*/ 2843 w 7212"/>
              <a:gd name="T101" fmla="*/ 3031 h 7140"/>
              <a:gd name="T102" fmla="*/ 3061 w 7212"/>
              <a:gd name="T103" fmla="*/ 2810 h 7140"/>
              <a:gd name="T104" fmla="*/ 3607 w 7212"/>
              <a:gd name="T105" fmla="*/ 3031 h 7140"/>
              <a:gd name="T106" fmla="*/ 3061 w 7212"/>
              <a:gd name="T107" fmla="*/ 3575 h 7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12" h="7140">
                <a:moveTo>
                  <a:pt x="1395" y="6133"/>
                </a:moveTo>
                <a:cubicBezTo>
                  <a:pt x="1442" y="6171"/>
                  <a:pt x="1445" y="6243"/>
                  <a:pt x="1407" y="6288"/>
                </a:cubicBezTo>
                <a:cubicBezTo>
                  <a:pt x="1385" y="6311"/>
                  <a:pt x="1356" y="6327"/>
                  <a:pt x="1324" y="6327"/>
                </a:cubicBezTo>
                <a:cubicBezTo>
                  <a:pt x="1298" y="6327"/>
                  <a:pt x="1274" y="6317"/>
                  <a:pt x="1253" y="6298"/>
                </a:cubicBezTo>
                <a:cubicBezTo>
                  <a:pt x="1207" y="6259"/>
                  <a:pt x="1202" y="6191"/>
                  <a:pt x="1243" y="6146"/>
                </a:cubicBezTo>
                <a:cubicBezTo>
                  <a:pt x="1282" y="6100"/>
                  <a:pt x="1350" y="6094"/>
                  <a:pt x="1395" y="6133"/>
                </a:cubicBezTo>
                <a:close/>
                <a:moveTo>
                  <a:pt x="2148" y="512"/>
                </a:moveTo>
                <a:cubicBezTo>
                  <a:pt x="2163" y="512"/>
                  <a:pt x="2179" y="508"/>
                  <a:pt x="2193" y="502"/>
                </a:cubicBezTo>
                <a:cubicBezTo>
                  <a:pt x="2247" y="476"/>
                  <a:pt x="2271" y="411"/>
                  <a:pt x="2247" y="356"/>
                </a:cubicBezTo>
                <a:cubicBezTo>
                  <a:pt x="2221" y="301"/>
                  <a:pt x="2156" y="279"/>
                  <a:pt x="2101" y="304"/>
                </a:cubicBezTo>
                <a:cubicBezTo>
                  <a:pt x="2048" y="330"/>
                  <a:pt x="2023" y="392"/>
                  <a:pt x="2048" y="447"/>
                </a:cubicBezTo>
                <a:cubicBezTo>
                  <a:pt x="2067" y="489"/>
                  <a:pt x="2106" y="512"/>
                  <a:pt x="2148" y="512"/>
                </a:cubicBezTo>
                <a:close/>
                <a:moveTo>
                  <a:pt x="1314" y="1049"/>
                </a:moveTo>
                <a:cubicBezTo>
                  <a:pt x="1338" y="1049"/>
                  <a:pt x="1365" y="1043"/>
                  <a:pt x="1385" y="1023"/>
                </a:cubicBezTo>
                <a:cubicBezTo>
                  <a:pt x="1385" y="1023"/>
                  <a:pt x="1385" y="1023"/>
                  <a:pt x="1385" y="1023"/>
                </a:cubicBezTo>
                <a:cubicBezTo>
                  <a:pt x="1431" y="984"/>
                  <a:pt x="1436" y="913"/>
                  <a:pt x="1395" y="871"/>
                </a:cubicBezTo>
                <a:cubicBezTo>
                  <a:pt x="1356" y="826"/>
                  <a:pt x="1288" y="819"/>
                  <a:pt x="1243" y="861"/>
                </a:cubicBezTo>
                <a:cubicBezTo>
                  <a:pt x="1196" y="900"/>
                  <a:pt x="1191" y="968"/>
                  <a:pt x="1232" y="1013"/>
                </a:cubicBezTo>
                <a:cubicBezTo>
                  <a:pt x="1253" y="1039"/>
                  <a:pt x="1283" y="1049"/>
                  <a:pt x="1314" y="1049"/>
                </a:cubicBezTo>
                <a:close/>
                <a:moveTo>
                  <a:pt x="3100" y="230"/>
                </a:moveTo>
                <a:cubicBezTo>
                  <a:pt x="3105" y="230"/>
                  <a:pt x="3110" y="230"/>
                  <a:pt x="3115" y="227"/>
                </a:cubicBezTo>
                <a:cubicBezTo>
                  <a:pt x="3175" y="220"/>
                  <a:pt x="3215" y="165"/>
                  <a:pt x="3208" y="104"/>
                </a:cubicBezTo>
                <a:cubicBezTo>
                  <a:pt x="3199" y="45"/>
                  <a:pt x="3144" y="3"/>
                  <a:pt x="3084" y="13"/>
                </a:cubicBezTo>
                <a:cubicBezTo>
                  <a:pt x="3024" y="19"/>
                  <a:pt x="2983" y="78"/>
                  <a:pt x="2992" y="136"/>
                </a:cubicBezTo>
                <a:cubicBezTo>
                  <a:pt x="3000" y="191"/>
                  <a:pt x="3047" y="230"/>
                  <a:pt x="3100" y="230"/>
                </a:cubicBezTo>
                <a:close/>
                <a:moveTo>
                  <a:pt x="2205" y="6654"/>
                </a:moveTo>
                <a:cubicBezTo>
                  <a:pt x="2150" y="6628"/>
                  <a:pt x="2086" y="6651"/>
                  <a:pt x="2061" y="6706"/>
                </a:cubicBezTo>
                <a:cubicBezTo>
                  <a:pt x="2036" y="6764"/>
                  <a:pt x="2061" y="6826"/>
                  <a:pt x="2114" y="6852"/>
                </a:cubicBezTo>
                <a:cubicBezTo>
                  <a:pt x="2130" y="6858"/>
                  <a:pt x="2145" y="6861"/>
                  <a:pt x="2161" y="6861"/>
                </a:cubicBezTo>
                <a:cubicBezTo>
                  <a:pt x="2201" y="6861"/>
                  <a:pt x="2242" y="6839"/>
                  <a:pt x="2260" y="6800"/>
                </a:cubicBezTo>
                <a:cubicBezTo>
                  <a:pt x="2284" y="6741"/>
                  <a:pt x="2260" y="6680"/>
                  <a:pt x="2205" y="6654"/>
                </a:cubicBezTo>
                <a:close/>
                <a:moveTo>
                  <a:pt x="605" y="1787"/>
                </a:moveTo>
                <a:cubicBezTo>
                  <a:pt x="625" y="1797"/>
                  <a:pt x="644" y="1803"/>
                  <a:pt x="665" y="1803"/>
                </a:cubicBezTo>
                <a:cubicBezTo>
                  <a:pt x="701" y="1803"/>
                  <a:pt x="736" y="1787"/>
                  <a:pt x="757" y="1755"/>
                </a:cubicBezTo>
                <a:cubicBezTo>
                  <a:pt x="790" y="1703"/>
                  <a:pt x="773" y="1635"/>
                  <a:pt x="723" y="1603"/>
                </a:cubicBezTo>
                <a:cubicBezTo>
                  <a:pt x="673" y="1570"/>
                  <a:pt x="605" y="1583"/>
                  <a:pt x="573" y="1635"/>
                </a:cubicBezTo>
                <a:cubicBezTo>
                  <a:pt x="540" y="1687"/>
                  <a:pt x="555" y="1755"/>
                  <a:pt x="605" y="1787"/>
                </a:cubicBezTo>
                <a:close/>
                <a:moveTo>
                  <a:pt x="223" y="2704"/>
                </a:moveTo>
                <a:cubicBezTo>
                  <a:pt x="234" y="2707"/>
                  <a:pt x="244" y="2707"/>
                  <a:pt x="254" y="2707"/>
                </a:cubicBezTo>
                <a:cubicBezTo>
                  <a:pt x="302" y="2707"/>
                  <a:pt x="346" y="2674"/>
                  <a:pt x="359" y="2629"/>
                </a:cubicBezTo>
                <a:cubicBezTo>
                  <a:pt x="375" y="2571"/>
                  <a:pt x="343" y="2513"/>
                  <a:pt x="285" y="2493"/>
                </a:cubicBezTo>
                <a:cubicBezTo>
                  <a:pt x="226" y="2477"/>
                  <a:pt x="166" y="2513"/>
                  <a:pt x="149" y="2568"/>
                </a:cubicBezTo>
                <a:cubicBezTo>
                  <a:pt x="132" y="2626"/>
                  <a:pt x="165" y="2687"/>
                  <a:pt x="223" y="2704"/>
                </a:cubicBezTo>
                <a:close/>
                <a:moveTo>
                  <a:pt x="3129" y="6923"/>
                </a:moveTo>
                <a:cubicBezTo>
                  <a:pt x="3069" y="6913"/>
                  <a:pt x="3014" y="6955"/>
                  <a:pt x="3006" y="7017"/>
                </a:cubicBezTo>
                <a:cubicBezTo>
                  <a:pt x="2998" y="7075"/>
                  <a:pt x="3038" y="7130"/>
                  <a:pt x="3098" y="7140"/>
                </a:cubicBezTo>
                <a:cubicBezTo>
                  <a:pt x="3103" y="7140"/>
                  <a:pt x="3108" y="7140"/>
                  <a:pt x="3115" y="7140"/>
                </a:cubicBezTo>
                <a:cubicBezTo>
                  <a:pt x="3168" y="7140"/>
                  <a:pt x="3215" y="7101"/>
                  <a:pt x="3221" y="7046"/>
                </a:cubicBezTo>
                <a:cubicBezTo>
                  <a:pt x="3230" y="6987"/>
                  <a:pt x="3188" y="6929"/>
                  <a:pt x="3129" y="6923"/>
                </a:cubicBezTo>
                <a:close/>
                <a:moveTo>
                  <a:pt x="228" y="4462"/>
                </a:moveTo>
                <a:cubicBezTo>
                  <a:pt x="170" y="4475"/>
                  <a:pt x="136" y="4536"/>
                  <a:pt x="153" y="4595"/>
                </a:cubicBezTo>
                <a:cubicBezTo>
                  <a:pt x="168" y="4643"/>
                  <a:pt x="212" y="4672"/>
                  <a:pt x="259" y="4672"/>
                </a:cubicBezTo>
                <a:cubicBezTo>
                  <a:pt x="268" y="4672"/>
                  <a:pt x="278" y="4672"/>
                  <a:pt x="288" y="4669"/>
                </a:cubicBezTo>
                <a:cubicBezTo>
                  <a:pt x="346" y="4653"/>
                  <a:pt x="380" y="4591"/>
                  <a:pt x="362" y="4533"/>
                </a:cubicBezTo>
                <a:cubicBezTo>
                  <a:pt x="346" y="4475"/>
                  <a:pt x="285" y="4442"/>
                  <a:pt x="228" y="4462"/>
                </a:cubicBezTo>
                <a:close/>
                <a:moveTo>
                  <a:pt x="613" y="5375"/>
                </a:moveTo>
                <a:cubicBezTo>
                  <a:pt x="563" y="5407"/>
                  <a:pt x="549" y="5475"/>
                  <a:pt x="581" y="5524"/>
                </a:cubicBezTo>
                <a:cubicBezTo>
                  <a:pt x="602" y="5559"/>
                  <a:pt x="637" y="5576"/>
                  <a:pt x="673" y="5576"/>
                </a:cubicBezTo>
                <a:cubicBezTo>
                  <a:pt x="693" y="5576"/>
                  <a:pt x="714" y="5569"/>
                  <a:pt x="731" y="5559"/>
                </a:cubicBezTo>
                <a:cubicBezTo>
                  <a:pt x="783" y="5524"/>
                  <a:pt x="796" y="5459"/>
                  <a:pt x="764" y="5407"/>
                </a:cubicBezTo>
                <a:cubicBezTo>
                  <a:pt x="731" y="5356"/>
                  <a:pt x="663" y="5343"/>
                  <a:pt x="613" y="5375"/>
                </a:cubicBezTo>
                <a:close/>
                <a:moveTo>
                  <a:pt x="4091" y="6923"/>
                </a:moveTo>
                <a:cubicBezTo>
                  <a:pt x="4031" y="6929"/>
                  <a:pt x="3990" y="6984"/>
                  <a:pt x="3999" y="7046"/>
                </a:cubicBezTo>
                <a:cubicBezTo>
                  <a:pt x="4006" y="7101"/>
                  <a:pt x="4054" y="7140"/>
                  <a:pt x="4107" y="7140"/>
                </a:cubicBezTo>
                <a:cubicBezTo>
                  <a:pt x="4110" y="7140"/>
                  <a:pt x="4117" y="7136"/>
                  <a:pt x="4122" y="7136"/>
                </a:cubicBezTo>
                <a:cubicBezTo>
                  <a:pt x="4182" y="7130"/>
                  <a:pt x="4224" y="7075"/>
                  <a:pt x="4214" y="7013"/>
                </a:cubicBezTo>
                <a:cubicBezTo>
                  <a:pt x="4206" y="6955"/>
                  <a:pt x="4151" y="6913"/>
                  <a:pt x="4091" y="6923"/>
                </a:cubicBezTo>
                <a:close/>
                <a:moveTo>
                  <a:pt x="6953" y="2687"/>
                </a:moveTo>
                <a:cubicBezTo>
                  <a:pt x="6964" y="2687"/>
                  <a:pt x="6974" y="2687"/>
                  <a:pt x="6984" y="2684"/>
                </a:cubicBezTo>
                <a:cubicBezTo>
                  <a:pt x="7042" y="2665"/>
                  <a:pt x="7074" y="2603"/>
                  <a:pt x="7057" y="2545"/>
                </a:cubicBezTo>
                <a:cubicBezTo>
                  <a:pt x="7041" y="2487"/>
                  <a:pt x="6981" y="2454"/>
                  <a:pt x="6922" y="2474"/>
                </a:cubicBezTo>
                <a:cubicBezTo>
                  <a:pt x="6864" y="2490"/>
                  <a:pt x="6832" y="2551"/>
                  <a:pt x="6848" y="2610"/>
                </a:cubicBezTo>
                <a:cubicBezTo>
                  <a:pt x="6863" y="2655"/>
                  <a:pt x="6906" y="2687"/>
                  <a:pt x="6953" y="2687"/>
                </a:cubicBezTo>
                <a:close/>
                <a:moveTo>
                  <a:pt x="6603" y="5368"/>
                </a:moveTo>
                <a:cubicBezTo>
                  <a:pt x="6552" y="5336"/>
                  <a:pt x="6485" y="5352"/>
                  <a:pt x="6453" y="5401"/>
                </a:cubicBezTo>
                <a:cubicBezTo>
                  <a:pt x="6421" y="5453"/>
                  <a:pt x="6435" y="5521"/>
                  <a:pt x="6485" y="5553"/>
                </a:cubicBezTo>
                <a:cubicBezTo>
                  <a:pt x="6503" y="5563"/>
                  <a:pt x="6524" y="5569"/>
                  <a:pt x="6545" y="5569"/>
                </a:cubicBezTo>
                <a:cubicBezTo>
                  <a:pt x="6579" y="5569"/>
                  <a:pt x="6615" y="5553"/>
                  <a:pt x="6636" y="5521"/>
                </a:cubicBezTo>
                <a:cubicBezTo>
                  <a:pt x="6670" y="5469"/>
                  <a:pt x="6654" y="5401"/>
                  <a:pt x="6603" y="5368"/>
                </a:cubicBezTo>
                <a:close/>
                <a:moveTo>
                  <a:pt x="4076" y="227"/>
                </a:moveTo>
                <a:cubicBezTo>
                  <a:pt x="4083" y="227"/>
                  <a:pt x="4087" y="227"/>
                  <a:pt x="4092" y="227"/>
                </a:cubicBezTo>
                <a:cubicBezTo>
                  <a:pt x="4146" y="227"/>
                  <a:pt x="4193" y="188"/>
                  <a:pt x="4201" y="133"/>
                </a:cubicBezTo>
                <a:cubicBezTo>
                  <a:pt x="4209" y="71"/>
                  <a:pt x="4167" y="16"/>
                  <a:pt x="4109" y="10"/>
                </a:cubicBezTo>
                <a:cubicBezTo>
                  <a:pt x="4047" y="0"/>
                  <a:pt x="3994" y="42"/>
                  <a:pt x="3984" y="104"/>
                </a:cubicBezTo>
                <a:cubicBezTo>
                  <a:pt x="3976" y="162"/>
                  <a:pt x="4018" y="217"/>
                  <a:pt x="4076" y="227"/>
                </a:cubicBezTo>
                <a:close/>
                <a:moveTo>
                  <a:pt x="6537" y="1784"/>
                </a:moveTo>
                <a:cubicBezTo>
                  <a:pt x="6557" y="1784"/>
                  <a:pt x="6577" y="1781"/>
                  <a:pt x="6595" y="1768"/>
                </a:cubicBezTo>
                <a:cubicBezTo>
                  <a:pt x="6647" y="1735"/>
                  <a:pt x="6660" y="1668"/>
                  <a:pt x="6628" y="1616"/>
                </a:cubicBezTo>
                <a:cubicBezTo>
                  <a:pt x="6595" y="1567"/>
                  <a:pt x="6527" y="1551"/>
                  <a:pt x="6477" y="1587"/>
                </a:cubicBezTo>
                <a:cubicBezTo>
                  <a:pt x="6427" y="1619"/>
                  <a:pt x="6412" y="1687"/>
                  <a:pt x="6446" y="1735"/>
                </a:cubicBezTo>
                <a:cubicBezTo>
                  <a:pt x="6466" y="1768"/>
                  <a:pt x="6502" y="1784"/>
                  <a:pt x="6537" y="1784"/>
                </a:cubicBezTo>
                <a:close/>
                <a:moveTo>
                  <a:pt x="6987" y="4452"/>
                </a:moveTo>
                <a:cubicBezTo>
                  <a:pt x="6929" y="4436"/>
                  <a:pt x="6869" y="4468"/>
                  <a:pt x="6853" y="4527"/>
                </a:cubicBezTo>
                <a:cubicBezTo>
                  <a:pt x="6835" y="4585"/>
                  <a:pt x="6869" y="4643"/>
                  <a:pt x="6927" y="4663"/>
                </a:cubicBezTo>
                <a:cubicBezTo>
                  <a:pt x="6937" y="4663"/>
                  <a:pt x="6947" y="4666"/>
                  <a:pt x="6956" y="4666"/>
                </a:cubicBezTo>
                <a:cubicBezTo>
                  <a:pt x="7003" y="4666"/>
                  <a:pt x="7047" y="4637"/>
                  <a:pt x="7062" y="4588"/>
                </a:cubicBezTo>
                <a:cubicBezTo>
                  <a:pt x="7078" y="4530"/>
                  <a:pt x="7045" y="4468"/>
                  <a:pt x="6987" y="4452"/>
                </a:cubicBezTo>
                <a:close/>
                <a:moveTo>
                  <a:pt x="5013" y="6651"/>
                </a:moveTo>
                <a:cubicBezTo>
                  <a:pt x="4958" y="6676"/>
                  <a:pt x="4934" y="6741"/>
                  <a:pt x="4960" y="6796"/>
                </a:cubicBezTo>
                <a:cubicBezTo>
                  <a:pt x="4978" y="6835"/>
                  <a:pt x="5017" y="6858"/>
                  <a:pt x="5059" y="6858"/>
                </a:cubicBezTo>
                <a:cubicBezTo>
                  <a:pt x="5073" y="6858"/>
                  <a:pt x="5090" y="6855"/>
                  <a:pt x="5104" y="6848"/>
                </a:cubicBezTo>
                <a:cubicBezTo>
                  <a:pt x="5159" y="6822"/>
                  <a:pt x="5184" y="6761"/>
                  <a:pt x="5158" y="6703"/>
                </a:cubicBezTo>
                <a:cubicBezTo>
                  <a:pt x="5133" y="6648"/>
                  <a:pt x="5068" y="6625"/>
                  <a:pt x="5013" y="6651"/>
                </a:cubicBezTo>
                <a:close/>
                <a:moveTo>
                  <a:pt x="5001" y="492"/>
                </a:moveTo>
                <a:cubicBezTo>
                  <a:pt x="5015" y="499"/>
                  <a:pt x="5031" y="502"/>
                  <a:pt x="5046" y="502"/>
                </a:cubicBezTo>
                <a:cubicBezTo>
                  <a:pt x="5086" y="502"/>
                  <a:pt x="5129" y="479"/>
                  <a:pt x="5146" y="440"/>
                </a:cubicBezTo>
                <a:cubicBezTo>
                  <a:pt x="5171" y="382"/>
                  <a:pt x="5146" y="317"/>
                  <a:pt x="5091" y="295"/>
                </a:cubicBezTo>
                <a:cubicBezTo>
                  <a:pt x="5036" y="269"/>
                  <a:pt x="4971" y="295"/>
                  <a:pt x="4947" y="350"/>
                </a:cubicBezTo>
                <a:cubicBezTo>
                  <a:pt x="4921" y="405"/>
                  <a:pt x="4947" y="470"/>
                  <a:pt x="5001" y="492"/>
                </a:cubicBezTo>
                <a:close/>
                <a:moveTo>
                  <a:pt x="5883" y="1036"/>
                </a:moveTo>
                <a:cubicBezTo>
                  <a:pt x="5914" y="1036"/>
                  <a:pt x="5944" y="1023"/>
                  <a:pt x="5966" y="1000"/>
                </a:cubicBezTo>
                <a:cubicBezTo>
                  <a:pt x="6004" y="952"/>
                  <a:pt x="6000" y="884"/>
                  <a:pt x="5954" y="845"/>
                </a:cubicBezTo>
                <a:cubicBezTo>
                  <a:pt x="5909" y="806"/>
                  <a:pt x="5839" y="813"/>
                  <a:pt x="5800" y="858"/>
                </a:cubicBezTo>
                <a:cubicBezTo>
                  <a:pt x="5761" y="903"/>
                  <a:pt x="5766" y="971"/>
                  <a:pt x="5812" y="1010"/>
                </a:cubicBezTo>
                <a:cubicBezTo>
                  <a:pt x="5833" y="1030"/>
                  <a:pt x="5857" y="1036"/>
                  <a:pt x="5883" y="1036"/>
                </a:cubicBezTo>
                <a:close/>
                <a:moveTo>
                  <a:pt x="5821" y="6129"/>
                </a:moveTo>
                <a:cubicBezTo>
                  <a:pt x="5776" y="6168"/>
                  <a:pt x="5773" y="6236"/>
                  <a:pt x="5812" y="6282"/>
                </a:cubicBezTo>
                <a:cubicBezTo>
                  <a:pt x="5833" y="6307"/>
                  <a:pt x="5864" y="6320"/>
                  <a:pt x="5893" y="6320"/>
                </a:cubicBezTo>
                <a:cubicBezTo>
                  <a:pt x="5919" y="6320"/>
                  <a:pt x="5944" y="6311"/>
                  <a:pt x="5966" y="6295"/>
                </a:cubicBezTo>
                <a:cubicBezTo>
                  <a:pt x="6011" y="6256"/>
                  <a:pt x="6016" y="6184"/>
                  <a:pt x="5977" y="6139"/>
                </a:cubicBezTo>
                <a:cubicBezTo>
                  <a:pt x="5937" y="6094"/>
                  <a:pt x="5867" y="6091"/>
                  <a:pt x="5821" y="6129"/>
                </a:cubicBezTo>
                <a:close/>
                <a:moveTo>
                  <a:pt x="7188" y="3636"/>
                </a:moveTo>
                <a:cubicBezTo>
                  <a:pt x="7123" y="3730"/>
                  <a:pt x="5569" y="5974"/>
                  <a:pt x="3607" y="5974"/>
                </a:cubicBezTo>
                <a:cubicBezTo>
                  <a:pt x="1643" y="5974"/>
                  <a:pt x="90" y="3730"/>
                  <a:pt x="25" y="3636"/>
                </a:cubicBezTo>
                <a:cubicBezTo>
                  <a:pt x="0" y="3601"/>
                  <a:pt x="0" y="3549"/>
                  <a:pt x="25" y="3513"/>
                </a:cubicBezTo>
                <a:cubicBezTo>
                  <a:pt x="90" y="3419"/>
                  <a:pt x="1643" y="1175"/>
                  <a:pt x="3607" y="1175"/>
                </a:cubicBezTo>
                <a:cubicBezTo>
                  <a:pt x="5569" y="1175"/>
                  <a:pt x="7123" y="3419"/>
                  <a:pt x="7188" y="3513"/>
                </a:cubicBezTo>
                <a:cubicBezTo>
                  <a:pt x="7212" y="3549"/>
                  <a:pt x="7212" y="3601"/>
                  <a:pt x="7188" y="3636"/>
                </a:cubicBezTo>
                <a:close/>
                <a:moveTo>
                  <a:pt x="6963" y="3575"/>
                </a:moveTo>
                <a:cubicBezTo>
                  <a:pt x="6699" y="3215"/>
                  <a:pt x="5279" y="1392"/>
                  <a:pt x="3607" y="1392"/>
                </a:cubicBezTo>
                <a:cubicBezTo>
                  <a:pt x="1934" y="1392"/>
                  <a:pt x="514" y="3215"/>
                  <a:pt x="251" y="3575"/>
                </a:cubicBezTo>
                <a:cubicBezTo>
                  <a:pt x="514" y="3934"/>
                  <a:pt x="1934" y="5757"/>
                  <a:pt x="3607" y="5757"/>
                </a:cubicBezTo>
                <a:cubicBezTo>
                  <a:pt x="5281" y="5757"/>
                  <a:pt x="6699" y="3934"/>
                  <a:pt x="6963" y="3575"/>
                </a:cubicBezTo>
                <a:close/>
                <a:moveTo>
                  <a:pt x="5352" y="3575"/>
                </a:moveTo>
                <a:cubicBezTo>
                  <a:pt x="5352" y="4536"/>
                  <a:pt x="4568" y="5320"/>
                  <a:pt x="3607" y="5320"/>
                </a:cubicBezTo>
                <a:cubicBezTo>
                  <a:pt x="2643" y="5320"/>
                  <a:pt x="1862" y="4536"/>
                  <a:pt x="1862" y="3575"/>
                </a:cubicBezTo>
                <a:cubicBezTo>
                  <a:pt x="1862" y="2613"/>
                  <a:pt x="2643" y="1829"/>
                  <a:pt x="3607" y="1829"/>
                </a:cubicBezTo>
                <a:cubicBezTo>
                  <a:pt x="4568" y="1829"/>
                  <a:pt x="5352" y="2613"/>
                  <a:pt x="5352" y="3575"/>
                </a:cubicBezTo>
                <a:close/>
                <a:moveTo>
                  <a:pt x="5133" y="3575"/>
                </a:moveTo>
                <a:cubicBezTo>
                  <a:pt x="5133" y="2733"/>
                  <a:pt x="4448" y="2047"/>
                  <a:pt x="3607" y="2047"/>
                </a:cubicBezTo>
                <a:cubicBezTo>
                  <a:pt x="2765" y="2047"/>
                  <a:pt x="2078" y="2733"/>
                  <a:pt x="2078" y="3575"/>
                </a:cubicBezTo>
                <a:cubicBezTo>
                  <a:pt x="2078" y="4417"/>
                  <a:pt x="2765" y="5103"/>
                  <a:pt x="3607" y="5103"/>
                </a:cubicBezTo>
                <a:cubicBezTo>
                  <a:pt x="4448" y="5103"/>
                  <a:pt x="5133" y="4417"/>
                  <a:pt x="5133" y="3575"/>
                </a:cubicBezTo>
                <a:close/>
                <a:moveTo>
                  <a:pt x="4371" y="3575"/>
                </a:moveTo>
                <a:cubicBezTo>
                  <a:pt x="4371" y="3995"/>
                  <a:pt x="4028" y="4339"/>
                  <a:pt x="3607" y="4339"/>
                </a:cubicBezTo>
                <a:cubicBezTo>
                  <a:pt x="3186" y="4339"/>
                  <a:pt x="2843" y="3995"/>
                  <a:pt x="2843" y="3575"/>
                </a:cubicBezTo>
                <a:cubicBezTo>
                  <a:pt x="2843" y="3520"/>
                  <a:pt x="2851" y="3468"/>
                  <a:pt x="2862" y="3416"/>
                </a:cubicBezTo>
                <a:cubicBezTo>
                  <a:pt x="2721" y="3342"/>
                  <a:pt x="2624" y="3199"/>
                  <a:pt x="2624" y="3031"/>
                </a:cubicBezTo>
                <a:cubicBezTo>
                  <a:pt x="2624" y="2788"/>
                  <a:pt x="2820" y="2594"/>
                  <a:pt x="3061" y="2594"/>
                </a:cubicBezTo>
                <a:cubicBezTo>
                  <a:pt x="3230" y="2594"/>
                  <a:pt x="3374" y="2687"/>
                  <a:pt x="3446" y="2830"/>
                </a:cubicBezTo>
                <a:cubicBezTo>
                  <a:pt x="3498" y="2817"/>
                  <a:pt x="3552" y="2810"/>
                  <a:pt x="3607" y="2810"/>
                </a:cubicBezTo>
                <a:cubicBezTo>
                  <a:pt x="4028" y="2810"/>
                  <a:pt x="4371" y="3154"/>
                  <a:pt x="4371" y="3575"/>
                </a:cubicBezTo>
                <a:close/>
                <a:moveTo>
                  <a:pt x="2843" y="3031"/>
                </a:moveTo>
                <a:cubicBezTo>
                  <a:pt x="2843" y="3147"/>
                  <a:pt x="2940" y="3248"/>
                  <a:pt x="3061" y="3248"/>
                </a:cubicBezTo>
                <a:cubicBezTo>
                  <a:pt x="3181" y="3248"/>
                  <a:pt x="3280" y="3147"/>
                  <a:pt x="3280" y="3031"/>
                </a:cubicBezTo>
                <a:cubicBezTo>
                  <a:pt x="3280" y="2908"/>
                  <a:pt x="3181" y="2810"/>
                  <a:pt x="3061" y="2810"/>
                </a:cubicBezTo>
                <a:cubicBezTo>
                  <a:pt x="2940" y="2810"/>
                  <a:pt x="2843" y="2908"/>
                  <a:pt x="2843" y="3031"/>
                </a:cubicBezTo>
                <a:close/>
                <a:moveTo>
                  <a:pt x="4152" y="3575"/>
                </a:moveTo>
                <a:cubicBezTo>
                  <a:pt x="4152" y="3274"/>
                  <a:pt x="3908" y="3031"/>
                  <a:pt x="3607" y="3031"/>
                </a:cubicBezTo>
                <a:cubicBezTo>
                  <a:pt x="3568" y="3031"/>
                  <a:pt x="3532" y="3034"/>
                  <a:pt x="3497" y="3041"/>
                </a:cubicBezTo>
                <a:cubicBezTo>
                  <a:pt x="3490" y="3270"/>
                  <a:pt x="3306" y="3458"/>
                  <a:pt x="3076" y="3465"/>
                </a:cubicBezTo>
                <a:cubicBezTo>
                  <a:pt x="3066" y="3500"/>
                  <a:pt x="3061" y="3536"/>
                  <a:pt x="3061" y="3575"/>
                </a:cubicBezTo>
                <a:cubicBezTo>
                  <a:pt x="3061" y="3876"/>
                  <a:pt x="3306" y="4119"/>
                  <a:pt x="3607" y="4119"/>
                </a:cubicBezTo>
                <a:cubicBezTo>
                  <a:pt x="3908" y="4119"/>
                  <a:pt x="4152" y="3876"/>
                  <a:pt x="4152" y="3575"/>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5C6D57D3-CDDE-0638-1BA9-A884CF9DC59C}"/>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6</a:t>
            </a:fld>
            <a:r>
              <a:rPr lang="en-US"/>
              <a:t> </a:t>
            </a:r>
          </a:p>
        </p:txBody>
      </p:sp>
    </p:spTree>
    <p:extLst>
      <p:ext uri="{BB962C8B-B14F-4D97-AF65-F5344CB8AC3E}">
        <p14:creationId xmlns:p14="http://schemas.microsoft.com/office/powerpoint/2010/main" val="4004374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75D744-09D6-7847-8BD5-5C1C2A1C1B47}"/>
              </a:ext>
            </a:extLst>
          </p:cNvPr>
          <p:cNvPicPr>
            <a:picLocks noChangeAspect="1"/>
          </p:cNvPicPr>
          <p:nvPr/>
        </p:nvPicPr>
        <p:blipFill>
          <a:blip r:embed="rId3">
            <a:extLst>
              <a:ext uri="{28A0092B-C50C-407E-A947-70E740481C1C}">
                <a14:useLocalDpi xmlns:a14="http://schemas.microsoft.com/office/drawing/2010/main" val="0"/>
              </a:ext>
            </a:extLst>
          </a:blip>
          <a:srcRect l="6073" r="6073"/>
          <a:stretch/>
        </p:blipFill>
        <p:spPr>
          <a:xfrm>
            <a:off x="1588" y="1"/>
            <a:ext cx="12188825" cy="3076399"/>
          </a:xfrm>
          <a:prstGeom prst="rect">
            <a:avLst/>
          </a:prstGeom>
        </p:spPr>
      </p:pic>
      <p:sp>
        <p:nvSpPr>
          <p:cNvPr id="7" name="TextBox 6">
            <a:extLst>
              <a:ext uri="{FF2B5EF4-FFF2-40B4-BE49-F238E27FC236}">
                <a16:creationId xmlns:a16="http://schemas.microsoft.com/office/drawing/2014/main" id="{3FD7903E-2AB9-EA2C-DEAD-9C4331D46F47}"/>
              </a:ext>
            </a:extLst>
          </p:cNvPr>
          <p:cNvSpPr txBox="1"/>
          <p:nvPr/>
        </p:nvSpPr>
        <p:spPr bwMode="auto">
          <a:xfrm>
            <a:off x="583962" y="3376045"/>
            <a:ext cx="11239512" cy="288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solidFill>
                  <a:schemeClr val="tx2"/>
                </a:solidFill>
                <a:latin typeface="+mj-lt"/>
              </a:rPr>
              <a:t>The first cohort of </a:t>
            </a:r>
            <a:r>
              <a:rPr lang="en-US" b="1">
                <a:solidFill>
                  <a:srgbClr val="FF6600"/>
                </a:solidFill>
                <a:latin typeface="+mj-lt"/>
              </a:rPr>
              <a:t>205</a:t>
            </a:r>
            <a:r>
              <a:rPr lang="en-US">
                <a:solidFill>
                  <a:schemeClr val="tx2"/>
                </a:solidFill>
                <a:latin typeface="+mj-lt"/>
              </a:rPr>
              <a:t> Apprenticeship Ambassadors, announced in July 2022, have existing Registered Apprenticeship programs in over </a:t>
            </a:r>
            <a:r>
              <a:rPr lang="en-US" b="1">
                <a:solidFill>
                  <a:srgbClr val="FF6600"/>
                </a:solidFill>
                <a:latin typeface="+mj-lt"/>
              </a:rPr>
              <a:t>40</a:t>
            </a:r>
            <a:r>
              <a:rPr lang="en-US">
                <a:solidFill>
                  <a:schemeClr val="tx2"/>
                </a:solidFill>
                <a:latin typeface="+mj-lt"/>
              </a:rPr>
              <a:t> in-demand industries and have committed to expand and diversify these programs over the next year by collectively:</a:t>
            </a:r>
          </a:p>
          <a:p>
            <a:endParaRPr lang="en-US">
              <a:solidFill>
                <a:schemeClr val="tx2"/>
              </a:solidFill>
              <a:latin typeface="+mj-lt"/>
            </a:endParaRPr>
          </a:p>
          <a:p>
            <a:r>
              <a:rPr lang="en-US">
                <a:solidFill>
                  <a:schemeClr val="tx2"/>
                </a:solidFill>
                <a:latin typeface="+mj-lt"/>
              </a:rPr>
              <a:t>	Developing </a:t>
            </a:r>
            <a:r>
              <a:rPr lang="en-US" b="1">
                <a:solidFill>
                  <a:srgbClr val="FF6600"/>
                </a:solidFill>
                <a:latin typeface="+mj-lt"/>
              </a:rPr>
              <a:t>460</a:t>
            </a:r>
            <a:r>
              <a:rPr lang="en-US">
                <a:solidFill>
                  <a:schemeClr val="tx2"/>
                </a:solidFill>
                <a:latin typeface="+mj-lt"/>
              </a:rPr>
              <a:t> new Registered Apprenticeship programs across their </a:t>
            </a:r>
            <a:r>
              <a:rPr lang="en-US" b="1">
                <a:solidFill>
                  <a:srgbClr val="FF6600"/>
                </a:solidFill>
                <a:latin typeface="+mj-lt"/>
              </a:rPr>
              <a:t>40</a:t>
            </a:r>
            <a:r>
              <a:rPr lang="en-US">
                <a:solidFill>
                  <a:schemeClr val="tx2"/>
                </a:solidFill>
                <a:latin typeface="+mj-lt"/>
              </a:rPr>
              <a:t> industries; and </a:t>
            </a:r>
          </a:p>
          <a:p>
            <a:endParaRPr lang="en-US">
              <a:solidFill>
                <a:schemeClr val="tx2"/>
              </a:solidFill>
              <a:latin typeface="+mj-lt"/>
            </a:endParaRPr>
          </a:p>
          <a:p>
            <a:r>
              <a:rPr lang="en-US">
                <a:solidFill>
                  <a:schemeClr val="tx2"/>
                </a:solidFill>
                <a:latin typeface="+mj-lt"/>
              </a:rPr>
              <a:t>	Hiring over </a:t>
            </a:r>
            <a:r>
              <a:rPr lang="en-US" b="1">
                <a:solidFill>
                  <a:srgbClr val="FF6600"/>
                </a:solidFill>
                <a:latin typeface="+mj-lt"/>
              </a:rPr>
              <a:t>10,000</a:t>
            </a:r>
            <a:r>
              <a:rPr lang="en-US">
                <a:solidFill>
                  <a:schemeClr val="tx2"/>
                </a:solidFill>
                <a:latin typeface="+mj-lt"/>
              </a:rPr>
              <a:t> new apprentices, and holding </a:t>
            </a:r>
            <a:r>
              <a:rPr lang="en-US" b="1">
                <a:solidFill>
                  <a:srgbClr val="FF6600"/>
                </a:solidFill>
                <a:latin typeface="+mj-lt"/>
              </a:rPr>
              <a:t>5,000</a:t>
            </a:r>
            <a:r>
              <a:rPr lang="en-US">
                <a:solidFill>
                  <a:schemeClr val="tx2"/>
                </a:solidFill>
                <a:latin typeface="+mj-lt"/>
              </a:rPr>
              <a:t> outreach, promotional, and training 	events to help other business, labor, and education leaders launch similar programs.</a:t>
            </a:r>
          </a:p>
          <a:p>
            <a:endParaRPr lang="en-US">
              <a:solidFill>
                <a:schemeClr val="tx2"/>
              </a:solidFill>
              <a:latin typeface="Arial" panose="020B0604020202020204" pitchFamily="34" charset="0"/>
              <a:cs typeface="Arial" panose="020B0604020202020204" pitchFamily="34" charset="0"/>
            </a:endParaRPr>
          </a:p>
          <a:p>
            <a:pPr>
              <a:lnSpc>
                <a:spcPct val="120000"/>
              </a:lnSpc>
            </a:pPr>
            <a:endParaRPr lang="en-US">
              <a:solidFill>
                <a:schemeClr val="tx2"/>
              </a:solidFill>
              <a:latin typeface="Arial" panose="020B0604020202020204" pitchFamily="34" charset="0"/>
              <a:cs typeface="Arial" panose="020B0604020202020204" pitchFamily="34" charset="0"/>
            </a:endParaRPr>
          </a:p>
        </p:txBody>
      </p:sp>
      <p:sp>
        <p:nvSpPr>
          <p:cNvPr id="4" name="Slide Number Placeholder 5">
            <a:extLst>
              <a:ext uri="{FF2B5EF4-FFF2-40B4-BE49-F238E27FC236}">
                <a16:creationId xmlns:a16="http://schemas.microsoft.com/office/drawing/2014/main" id="{5C6D57D3-CDDE-0638-1BA9-A884CF9DC59C}"/>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pPr algn="l"/>
              <a:t>7</a:t>
            </a:fld>
            <a:r>
              <a:rPr lang="en-US"/>
              <a:t> </a:t>
            </a:r>
          </a:p>
        </p:txBody>
      </p:sp>
      <p:sp>
        <p:nvSpPr>
          <p:cNvPr id="20" name="Title 2">
            <a:extLst>
              <a:ext uri="{FF2B5EF4-FFF2-40B4-BE49-F238E27FC236}">
                <a16:creationId xmlns:a16="http://schemas.microsoft.com/office/drawing/2014/main" id="{1FCCA71B-3F0A-6432-5E11-C85D896672C3}"/>
              </a:ext>
            </a:extLst>
          </p:cNvPr>
          <p:cNvSpPr txBox="1">
            <a:spLocks noGrp="1"/>
          </p:cNvSpPr>
          <p:nvPr>
            <p:ph type="title"/>
          </p:nvPr>
        </p:nvSpPr>
        <p:spPr>
          <a:xfrm>
            <a:off x="357189" y="277433"/>
            <a:ext cx="7196666" cy="480131"/>
          </a:xfrm>
          <a:prstGeom prst="rect">
            <a:avLst/>
          </a:prstGeom>
          <a:solidFill>
            <a:schemeClr val="accent2"/>
          </a:solidFill>
        </p:spPr>
        <p:txBody>
          <a:bodyPr vert="horz" wrap="square" lIns="91440" tIns="45720" rIns="91440" bIns="45720" rtlCol="0" anchor="t" anchorCtr="0">
            <a:spAutoFit/>
          </a:bodyPr>
          <a:lstStyle>
            <a:lvl1pPr algn="l" defTabSz="914126" rtl="0" eaLnBrk="1" latinLnBrk="0" hangingPunct="1">
              <a:lnSpc>
                <a:spcPct val="90000"/>
              </a:lnSpc>
              <a:spcBef>
                <a:spcPct val="0"/>
              </a:spcBef>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algn="ctr"/>
            <a:r>
              <a:rPr lang="en-US">
                <a:solidFill>
                  <a:schemeClr val="bg1"/>
                </a:solidFill>
              </a:rPr>
              <a:t>Apprenticeship Ambassador Commitments</a:t>
            </a:r>
          </a:p>
        </p:txBody>
      </p:sp>
    </p:spTree>
    <p:extLst>
      <p:ext uri="{BB962C8B-B14F-4D97-AF65-F5344CB8AC3E}">
        <p14:creationId xmlns:p14="http://schemas.microsoft.com/office/powerpoint/2010/main" val="268116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403602-409C-AB54-E060-7D2790C131A0}"/>
              </a:ext>
            </a:extLst>
          </p:cNvPr>
          <p:cNvSpPr>
            <a:spLocks noGrp="1"/>
          </p:cNvSpPr>
          <p:nvPr>
            <p:ph idx="13"/>
          </p:nvPr>
        </p:nvSpPr>
        <p:spPr>
          <a:xfrm>
            <a:off x="4222071" y="1282685"/>
            <a:ext cx="7897387" cy="4051512"/>
          </a:xfrm>
        </p:spPr>
        <p:txBody>
          <a:bodyPr vert="horz" lIns="91440" tIns="45720" rIns="91440" bIns="45720" rtlCol="0" anchor="t">
            <a:noAutofit/>
          </a:bodyPr>
          <a:lstStyle/>
          <a:p>
            <a:pPr>
              <a:lnSpc>
                <a:spcPct val="110000"/>
              </a:lnSpc>
              <a:spcBef>
                <a:spcPts val="0"/>
              </a:spcBef>
              <a:spcAft>
                <a:spcPts val="600"/>
              </a:spcAft>
            </a:pPr>
            <a:r>
              <a:rPr lang="en-US" sz="1600">
                <a:solidFill>
                  <a:schemeClr val="tx2"/>
                </a:solidFill>
                <a:latin typeface="Arial"/>
                <a:ea typeface="Times New Roman" panose="02020603050405020304" pitchFamily="18" charset="0"/>
                <a:cs typeface="Arial"/>
              </a:rPr>
              <a:t>Organization has </a:t>
            </a:r>
            <a:r>
              <a:rPr lang="en-US" sz="1600" b="1">
                <a:solidFill>
                  <a:schemeClr val="tx2"/>
                </a:solidFill>
                <a:latin typeface="Arial"/>
                <a:ea typeface="Times New Roman" panose="02020603050405020304" pitchFamily="18" charset="0"/>
                <a:cs typeface="Arial"/>
              </a:rPr>
              <a:t>Registered Apprenticeship (RA) program experience</a:t>
            </a:r>
            <a:r>
              <a:rPr lang="en-US" sz="1600">
                <a:solidFill>
                  <a:schemeClr val="tx2"/>
                </a:solidFill>
                <a:latin typeface="Arial"/>
                <a:ea typeface="Times New Roman" panose="02020603050405020304" pitchFamily="18" charset="0"/>
                <a:cs typeface="Arial"/>
              </a:rPr>
              <a:t>, which can include:</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RA sponsor </a:t>
            </a:r>
            <a:endParaRPr lang="en-US" sz="1600">
              <a:solidFill>
                <a:schemeClr val="tx2"/>
              </a:solidFill>
              <a:ea typeface="Times New Roman" panose="02020603050405020304" pitchFamily="18" charset="0"/>
            </a:endParaRP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RA RTI provider</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RA Intermediary</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Sponsor of pre-apprenticeship </a:t>
            </a:r>
            <a:br>
              <a:rPr lang="en-US" sz="1600">
                <a:latin typeface="Arial"/>
                <a:ea typeface="Times New Roman" panose="02020603050405020304" pitchFamily="18" charset="0"/>
                <a:cs typeface="Arial"/>
              </a:rPr>
            </a:br>
            <a:r>
              <a:rPr lang="en-US" sz="1600">
                <a:solidFill>
                  <a:schemeClr val="tx2"/>
                </a:solidFill>
                <a:latin typeface="Arial"/>
                <a:ea typeface="Times New Roman" panose="02020603050405020304" pitchFamily="18" charset="0"/>
                <a:cs typeface="Arial"/>
              </a:rPr>
              <a:t>program that leads to a RA program</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Office of Apprenticeship Contractor</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Office of Apprenticeship Grantee</a:t>
            </a: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Previous</a:t>
            </a:r>
            <a:r>
              <a:rPr lang="en-US" sz="1600">
                <a:solidFill>
                  <a:schemeClr val="tx2"/>
                </a:solidFill>
                <a:latin typeface="Arial"/>
                <a:cs typeface="Arial"/>
              </a:rPr>
              <a:t> </a:t>
            </a:r>
            <a:r>
              <a:rPr lang="en-US" sz="1600" err="1">
                <a:solidFill>
                  <a:schemeClr val="tx2"/>
                </a:solidFill>
                <a:latin typeface="Arial"/>
                <a:cs typeface="Arial"/>
              </a:rPr>
              <a:t>ApprenticeshipUSA</a:t>
            </a:r>
            <a:r>
              <a:rPr lang="en-US" sz="1600">
                <a:solidFill>
                  <a:schemeClr val="tx2"/>
                </a:solidFill>
                <a:latin typeface="Arial"/>
                <a:cs typeface="Arial"/>
              </a:rPr>
              <a:t> LEADER</a:t>
            </a:r>
            <a:endParaRPr lang="en-US">
              <a:solidFill>
                <a:schemeClr val="tx2"/>
              </a:solidFill>
            </a:endParaRPr>
          </a:p>
          <a:p>
            <a:pPr marL="674370" lvl="1" indent="-353695">
              <a:lnSpc>
                <a:spcPct val="110000"/>
              </a:lnSpc>
              <a:spcBef>
                <a:spcPts val="0"/>
              </a:spcBef>
              <a:spcAft>
                <a:spcPts val="600"/>
              </a:spcAft>
              <a:buFont typeface="System Font Regular"/>
              <a:buChar char="-"/>
            </a:pPr>
            <a:r>
              <a:rPr lang="en-US" sz="1600">
                <a:solidFill>
                  <a:schemeClr val="tx2"/>
                </a:solidFill>
                <a:latin typeface="Arial"/>
                <a:cs typeface="Arial"/>
              </a:rPr>
              <a:t>Previous ACA member</a:t>
            </a:r>
            <a:endParaRPr lang="en-US">
              <a:solidFill>
                <a:schemeClr val="tx2"/>
              </a:solidFill>
            </a:endParaRPr>
          </a:p>
          <a:p>
            <a:pPr marL="674370" lvl="1" indent="-353695">
              <a:lnSpc>
                <a:spcPct val="110000"/>
              </a:lnSpc>
              <a:spcBef>
                <a:spcPts val="0"/>
              </a:spcBef>
              <a:spcAft>
                <a:spcPts val="600"/>
              </a:spcAft>
              <a:buFont typeface="System Font Regular"/>
              <a:buChar char="-"/>
            </a:pPr>
            <a:r>
              <a:rPr lang="en-US" sz="1600">
                <a:solidFill>
                  <a:schemeClr val="tx2"/>
                </a:solidFill>
                <a:latin typeface="Arial"/>
                <a:cs typeface="Arial"/>
              </a:rPr>
              <a:t>Employer with RA program experience</a:t>
            </a:r>
            <a:endParaRPr lang="en-US">
              <a:solidFill>
                <a:schemeClr val="tx2"/>
              </a:solidFill>
            </a:endParaRPr>
          </a:p>
          <a:p>
            <a:pPr marL="674370" lvl="1" indent="-353695">
              <a:lnSpc>
                <a:spcPct val="110000"/>
              </a:lnSpc>
              <a:spcBef>
                <a:spcPts val="0"/>
              </a:spcBef>
              <a:spcAft>
                <a:spcPts val="600"/>
              </a:spcAft>
              <a:buFont typeface="System Font Regular"/>
              <a:buChar char="-"/>
            </a:pPr>
            <a:r>
              <a:rPr lang="en-US" sz="1600">
                <a:solidFill>
                  <a:schemeClr val="tx2"/>
                </a:solidFill>
                <a:latin typeface="Arial"/>
                <a:ea typeface="Times New Roman" panose="02020603050405020304" pitchFamily="18" charset="0"/>
                <a:cs typeface="Arial"/>
              </a:rPr>
              <a:t>Other RA experience (Workforce professional, RA partners, Researcher, etc.)</a:t>
            </a:r>
            <a:endParaRPr lang="en-US" sz="1600">
              <a:solidFill>
                <a:schemeClr val="tx2"/>
              </a:solidFill>
              <a:ea typeface="Times New Roman" panose="02020603050405020304" pitchFamily="18" charset="0"/>
            </a:endParaRPr>
          </a:p>
          <a:p>
            <a:pPr>
              <a:lnSpc>
                <a:spcPct val="110000"/>
              </a:lnSpc>
              <a:spcBef>
                <a:spcPts val="0"/>
              </a:spcBef>
              <a:spcAft>
                <a:spcPts val="600"/>
              </a:spcAft>
            </a:pPr>
            <a:r>
              <a:rPr lang="en-US" sz="1600">
                <a:solidFill>
                  <a:schemeClr val="tx2"/>
                </a:solidFill>
                <a:latin typeface="Arial"/>
                <a:ea typeface="Times New Roman" panose="02020603050405020304" pitchFamily="18" charset="0"/>
                <a:cs typeface="Arial"/>
              </a:rPr>
              <a:t>Organization has made a </a:t>
            </a:r>
            <a:r>
              <a:rPr lang="en-US" sz="1600" b="1">
                <a:solidFill>
                  <a:schemeClr val="tx2"/>
                </a:solidFill>
                <a:latin typeface="Arial"/>
                <a:ea typeface="Times New Roman" panose="02020603050405020304" pitchFamily="18" charset="0"/>
                <a:cs typeface="Arial"/>
              </a:rPr>
              <a:t>RA Commitment </a:t>
            </a:r>
            <a:r>
              <a:rPr lang="en-US" sz="1600">
                <a:solidFill>
                  <a:schemeClr val="tx2"/>
                </a:solidFill>
                <a:latin typeface="Arial"/>
                <a:ea typeface="Times New Roman" panose="02020603050405020304" pitchFamily="18" charset="0"/>
                <a:cs typeface="Arial"/>
              </a:rPr>
              <a:t>– at least one option chosen on application to promote Registered Apprenticeship.</a:t>
            </a:r>
          </a:p>
          <a:p>
            <a:pPr>
              <a:lnSpc>
                <a:spcPct val="110000"/>
              </a:lnSpc>
              <a:spcBef>
                <a:spcPts val="0"/>
              </a:spcBef>
              <a:spcAft>
                <a:spcPts val="600"/>
              </a:spcAft>
            </a:pPr>
            <a:endParaRPr lang="en-US" sz="1600">
              <a:solidFill>
                <a:schemeClr val="tx2"/>
              </a:solidFill>
              <a:ea typeface="Times New Roman" panose="02020603050405020304" pitchFamily="18" charset="0"/>
            </a:endParaRPr>
          </a:p>
          <a:p>
            <a:endParaRPr lang="en-US"/>
          </a:p>
        </p:txBody>
      </p:sp>
      <p:sp>
        <p:nvSpPr>
          <p:cNvPr id="3" name="Title 2">
            <a:extLst>
              <a:ext uri="{FF2B5EF4-FFF2-40B4-BE49-F238E27FC236}">
                <a16:creationId xmlns:a16="http://schemas.microsoft.com/office/drawing/2014/main" id="{9D6CC1FB-8916-9629-B859-A5C1CE7C296E}"/>
              </a:ext>
            </a:extLst>
          </p:cNvPr>
          <p:cNvSpPr>
            <a:spLocks noGrp="1"/>
          </p:cNvSpPr>
          <p:nvPr>
            <p:ph type="title"/>
          </p:nvPr>
        </p:nvSpPr>
        <p:spPr>
          <a:xfrm>
            <a:off x="4676992" y="280890"/>
            <a:ext cx="7228125" cy="480131"/>
          </a:xfrm>
        </p:spPr>
        <p:txBody>
          <a:bodyPr/>
          <a:lstStyle/>
          <a:p>
            <a:r>
              <a:rPr lang="en-US"/>
              <a:t>CRITERIA TO </a:t>
            </a:r>
            <a:endParaRPr lang="en-US" b="1"/>
          </a:p>
        </p:txBody>
      </p:sp>
      <p:sp>
        <p:nvSpPr>
          <p:cNvPr id="7" name="Title 2">
            <a:extLst>
              <a:ext uri="{FF2B5EF4-FFF2-40B4-BE49-F238E27FC236}">
                <a16:creationId xmlns:a16="http://schemas.microsoft.com/office/drawing/2014/main" id="{883223FC-FABC-999B-258F-7EF5E1C315EF}"/>
              </a:ext>
            </a:extLst>
          </p:cNvPr>
          <p:cNvSpPr txBox="1">
            <a:spLocks/>
          </p:cNvSpPr>
          <p:nvPr/>
        </p:nvSpPr>
        <p:spPr>
          <a:xfrm>
            <a:off x="4676992" y="773724"/>
            <a:ext cx="5066387" cy="480131"/>
          </a:xfrm>
          <a:prstGeom prst="rect">
            <a:avLst/>
          </a:prstGeom>
          <a:solidFill>
            <a:schemeClr val="accent3"/>
          </a:solidFill>
        </p:spPr>
        <p:txBody>
          <a:bodyPr vert="horz" wrap="none" lIns="91440" tIns="45720" rIns="91440" bIns="45720" rtlCol="0" anchor="t" anchorCtr="0">
            <a:spAutoFit/>
          </a:bodyPr>
          <a:lstStyle>
            <a:lvl1pPr algn="l" defTabSz="914126" rtl="0" eaLnBrk="1" latinLnBrk="0" hangingPunct="1">
              <a:lnSpc>
                <a:spcPct val="90000"/>
              </a:lnSpc>
              <a:spcBef>
                <a:spcPct val="0"/>
              </a:spcBef>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b="1">
                <a:solidFill>
                  <a:schemeClr val="bg1"/>
                </a:solidFill>
              </a:rPr>
              <a:t>BECOME AN AMBASSADOR</a:t>
            </a:r>
          </a:p>
        </p:txBody>
      </p:sp>
      <p:grpSp>
        <p:nvGrpSpPr>
          <p:cNvPr id="9" name="Group 8">
            <a:extLst>
              <a:ext uri="{FF2B5EF4-FFF2-40B4-BE49-F238E27FC236}">
                <a16:creationId xmlns:a16="http://schemas.microsoft.com/office/drawing/2014/main" id="{1156287D-9F90-4AE7-DE77-40D7ED93CB0F}"/>
              </a:ext>
            </a:extLst>
          </p:cNvPr>
          <p:cNvGrpSpPr>
            <a:grpSpLocks noChangeAspect="1"/>
          </p:cNvGrpSpPr>
          <p:nvPr/>
        </p:nvGrpSpPr>
        <p:grpSpPr>
          <a:xfrm>
            <a:off x="3793909" y="1282685"/>
            <a:ext cx="509344" cy="509344"/>
            <a:chOff x="201562" y="3550024"/>
            <a:chExt cx="645459" cy="645459"/>
          </a:xfrm>
          <a:solidFill>
            <a:schemeClr val="tx2"/>
          </a:solidFill>
        </p:grpSpPr>
        <p:sp>
          <p:nvSpPr>
            <p:cNvPr id="10" name="Oval 9">
              <a:extLst>
                <a:ext uri="{FF2B5EF4-FFF2-40B4-BE49-F238E27FC236}">
                  <a16:creationId xmlns:a16="http://schemas.microsoft.com/office/drawing/2014/main" id="{5C81F69D-9EC7-C813-346F-0000262A6B90}"/>
                </a:ext>
              </a:extLst>
            </p:cNvPr>
            <p:cNvSpPr/>
            <p:nvPr/>
          </p:nvSpPr>
          <p:spPr>
            <a:xfrm>
              <a:off x="201562" y="3550024"/>
              <a:ext cx="645459" cy="6454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2383">
              <a:extLst>
                <a:ext uri="{FF2B5EF4-FFF2-40B4-BE49-F238E27FC236}">
                  <a16:creationId xmlns:a16="http://schemas.microsoft.com/office/drawing/2014/main" id="{C93C3AFC-274C-BBB8-2281-BC802E879FAF}"/>
                </a:ext>
              </a:extLst>
            </p:cNvPr>
            <p:cNvSpPr/>
            <p:nvPr/>
          </p:nvSpPr>
          <p:spPr>
            <a:xfrm>
              <a:off x="302538" y="3651016"/>
              <a:ext cx="443507" cy="443474"/>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9" tIns="19049" rIns="19049" bIns="19049" anchor="ctr"/>
            <a:lstStyle/>
            <a:p>
              <a:pPr algn="ctr" defTabSz="22857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latin typeface="Arial"/>
                <a:ea typeface="Arial"/>
                <a:cs typeface="Arial"/>
              </a:endParaRPr>
            </a:p>
          </p:txBody>
        </p:sp>
      </p:grpSp>
      <p:grpSp>
        <p:nvGrpSpPr>
          <p:cNvPr id="12" name="Group 11">
            <a:extLst>
              <a:ext uri="{FF2B5EF4-FFF2-40B4-BE49-F238E27FC236}">
                <a16:creationId xmlns:a16="http://schemas.microsoft.com/office/drawing/2014/main" id="{52F3A8C6-FD6E-183F-4100-427185A0650E}"/>
              </a:ext>
            </a:extLst>
          </p:cNvPr>
          <p:cNvGrpSpPr>
            <a:grpSpLocks noChangeAspect="1"/>
          </p:cNvGrpSpPr>
          <p:nvPr/>
        </p:nvGrpSpPr>
        <p:grpSpPr>
          <a:xfrm>
            <a:off x="3793909" y="5606985"/>
            <a:ext cx="497754" cy="497754"/>
            <a:chOff x="201562" y="3550024"/>
            <a:chExt cx="645459" cy="645459"/>
          </a:xfrm>
          <a:solidFill>
            <a:schemeClr val="tx2"/>
          </a:solidFill>
        </p:grpSpPr>
        <p:sp>
          <p:nvSpPr>
            <p:cNvPr id="13" name="Oval 12">
              <a:extLst>
                <a:ext uri="{FF2B5EF4-FFF2-40B4-BE49-F238E27FC236}">
                  <a16:creationId xmlns:a16="http://schemas.microsoft.com/office/drawing/2014/main" id="{8923375B-A3F9-31FD-A39E-18B6F9049241}"/>
                </a:ext>
              </a:extLst>
            </p:cNvPr>
            <p:cNvSpPr/>
            <p:nvPr/>
          </p:nvSpPr>
          <p:spPr>
            <a:xfrm>
              <a:off x="201562" y="3550024"/>
              <a:ext cx="645459" cy="6454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hape 2383">
              <a:extLst>
                <a:ext uri="{FF2B5EF4-FFF2-40B4-BE49-F238E27FC236}">
                  <a16:creationId xmlns:a16="http://schemas.microsoft.com/office/drawing/2014/main" id="{F9A7D4D2-3A9C-793C-08FC-7EF34C0A8133}"/>
                </a:ext>
              </a:extLst>
            </p:cNvPr>
            <p:cNvSpPr/>
            <p:nvPr/>
          </p:nvSpPr>
          <p:spPr>
            <a:xfrm>
              <a:off x="302538" y="3651016"/>
              <a:ext cx="443507" cy="443474"/>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9" tIns="19049" rIns="19049" bIns="19049" anchor="ctr"/>
            <a:lstStyle/>
            <a:p>
              <a:pPr algn="ctr" defTabSz="22857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63">
                <a:latin typeface="Arial"/>
                <a:ea typeface="Arial"/>
                <a:cs typeface="Arial"/>
              </a:endParaRPr>
            </a:p>
          </p:txBody>
        </p:sp>
      </p:grpSp>
      <p:pic>
        <p:nvPicPr>
          <p:cNvPr id="6" name="Picture Placeholder 5" descr="A person looking at a tablet&#10;&#10;Description automatically generated with medium confidence">
            <a:extLst>
              <a:ext uri="{FF2B5EF4-FFF2-40B4-BE49-F238E27FC236}">
                <a16:creationId xmlns:a16="http://schemas.microsoft.com/office/drawing/2014/main" id="{DE57B654-A704-44FE-D2BA-8467950B99C2}"/>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33929" r="33929"/>
          <a:stretch>
            <a:fillRect/>
          </a:stretch>
        </p:blipFill>
        <p:spPr>
          <a:xfrm>
            <a:off x="1588" y="0"/>
            <a:ext cx="3792321" cy="6858000"/>
          </a:xfrm>
        </p:spPr>
      </p:pic>
      <p:sp>
        <p:nvSpPr>
          <p:cNvPr id="2" name="Slide Number Placeholder 5">
            <a:extLst>
              <a:ext uri="{FF2B5EF4-FFF2-40B4-BE49-F238E27FC236}">
                <a16:creationId xmlns:a16="http://schemas.microsoft.com/office/drawing/2014/main" id="{A4370524-CAA2-D310-0308-6E1348027FAD}"/>
              </a:ext>
            </a:extLst>
          </p:cNvPr>
          <p:cNvSpPr>
            <a:spLocks noGrp="1"/>
          </p:cNvSpPr>
          <p:nvPr>
            <p:ph type="sldNum" sz="quarter" idx="4"/>
          </p:nvPr>
        </p:nvSpPr>
        <p:spPr>
          <a:xfrm>
            <a:off x="844124" y="6215444"/>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a:fld id="{D61AABEC-672F-4B68-B914-690DA978312C}" type="slidenum">
              <a:rPr lang="en-US" smtClean="0">
                <a:solidFill>
                  <a:schemeClr val="bg1"/>
                </a:solidFill>
              </a:rPr>
              <a:pPr algn="l"/>
              <a:t>8</a:t>
            </a:fld>
            <a:r>
              <a:rPr lang="en-US">
                <a:solidFill>
                  <a:schemeClr val="bg1"/>
                </a:solidFill>
              </a:rPr>
              <a:t> </a:t>
            </a:r>
          </a:p>
        </p:txBody>
      </p:sp>
    </p:spTree>
    <p:extLst>
      <p:ext uri="{BB962C8B-B14F-4D97-AF65-F5344CB8AC3E}">
        <p14:creationId xmlns:p14="http://schemas.microsoft.com/office/powerpoint/2010/main" val="319802244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A483C7D-7C88-2AE4-2EEB-AD1B2C6C6061}"/>
              </a:ext>
            </a:extLst>
          </p:cNvPr>
          <p:cNvSpPr/>
          <p:nvPr/>
        </p:nvSpPr>
        <p:spPr>
          <a:xfrm rot="5400000">
            <a:off x="-1565813" y="1568294"/>
            <a:ext cx="6856216" cy="37214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Title 4">
            <a:extLst>
              <a:ext uri="{FF2B5EF4-FFF2-40B4-BE49-F238E27FC236}">
                <a16:creationId xmlns:a16="http://schemas.microsoft.com/office/drawing/2014/main" id="{AB98AADC-9667-E029-C692-D68382CE077D}"/>
              </a:ext>
            </a:extLst>
          </p:cNvPr>
          <p:cNvSpPr>
            <a:spLocks noGrp="1"/>
          </p:cNvSpPr>
          <p:nvPr>
            <p:ph type="title"/>
          </p:nvPr>
        </p:nvSpPr>
        <p:spPr>
          <a:xfrm>
            <a:off x="3809088" y="917168"/>
            <a:ext cx="7774669" cy="675500"/>
          </a:xfrm>
        </p:spPr>
        <p:txBody>
          <a:bodyPr>
            <a:normAutofit/>
          </a:bodyPr>
          <a:lstStyle/>
          <a:p>
            <a:r>
              <a:rPr lang="en-US" sz="3000"/>
              <a:t>FOR THE AMBASSADOR INITIATIVE</a:t>
            </a:r>
          </a:p>
        </p:txBody>
      </p:sp>
      <p:sp>
        <p:nvSpPr>
          <p:cNvPr id="6" name="Slide Number Placeholder 5">
            <a:extLst>
              <a:ext uri="{FF2B5EF4-FFF2-40B4-BE49-F238E27FC236}">
                <a16:creationId xmlns:a16="http://schemas.microsoft.com/office/drawing/2014/main" id="{3A656599-AD19-A17E-E7BF-DCEC5C2AED7B}"/>
              </a:ext>
            </a:extLst>
          </p:cNvPr>
          <p:cNvSpPr>
            <a:spLocks noGrp="1"/>
          </p:cNvSpPr>
          <p:nvPr>
            <p:ph type="sldNum" sz="quarter" idx="4"/>
          </p:nvPr>
        </p:nvSpPr>
        <p:spPr/>
        <p:txBody>
          <a:bodyPr/>
          <a:lstStyle/>
          <a:p>
            <a:pPr algn="l"/>
            <a:fld id="{D61AABEC-672F-4B68-B914-690DA978312C}" type="slidenum">
              <a:rPr lang="en-US" smtClean="0">
                <a:solidFill>
                  <a:schemeClr val="bg1"/>
                </a:solidFill>
              </a:rPr>
              <a:pPr algn="l"/>
              <a:t>9</a:t>
            </a:fld>
            <a:r>
              <a:rPr lang="en-US">
                <a:solidFill>
                  <a:schemeClr val="bg1"/>
                </a:solidFill>
              </a:rPr>
              <a:t>   </a:t>
            </a:r>
          </a:p>
        </p:txBody>
      </p:sp>
      <p:pic>
        <p:nvPicPr>
          <p:cNvPr id="7" name="Picture 13" descr="Text&#10;&#10;Description automatically generated">
            <a:extLst>
              <a:ext uri="{FF2B5EF4-FFF2-40B4-BE49-F238E27FC236}">
                <a16:creationId xmlns:a16="http://schemas.microsoft.com/office/drawing/2014/main" id="{523B49C7-0FC0-3AE8-584B-669E326243BF}"/>
              </a:ext>
            </a:extLst>
          </p:cNvPr>
          <p:cNvPicPr>
            <a:picLocks noChangeAspect="1"/>
          </p:cNvPicPr>
          <p:nvPr/>
        </p:nvPicPr>
        <p:blipFill>
          <a:blip r:embed="rId3"/>
          <a:stretch>
            <a:fillRect/>
          </a:stretch>
        </p:blipFill>
        <p:spPr>
          <a:xfrm>
            <a:off x="8139397" y="1948350"/>
            <a:ext cx="3358275" cy="1195186"/>
          </a:xfrm>
          <a:prstGeom prst="rect">
            <a:avLst/>
          </a:prstGeom>
          <a:effectLst/>
        </p:spPr>
      </p:pic>
      <p:sp>
        <p:nvSpPr>
          <p:cNvPr id="8" name="Content Placeholder 3">
            <a:extLst>
              <a:ext uri="{FF2B5EF4-FFF2-40B4-BE49-F238E27FC236}">
                <a16:creationId xmlns:a16="http://schemas.microsoft.com/office/drawing/2014/main" id="{5B67AB3D-83D4-CF58-9C03-82C2D84B73FD}"/>
              </a:ext>
            </a:extLst>
          </p:cNvPr>
          <p:cNvSpPr txBox="1">
            <a:spLocks noGrp="1"/>
          </p:cNvSpPr>
          <p:nvPr>
            <p:ph idx="16"/>
          </p:nvPr>
        </p:nvSpPr>
        <p:spPr>
          <a:xfrm>
            <a:off x="8141567" y="3025591"/>
            <a:ext cx="3510454" cy="2393627"/>
          </a:xfrm>
          <a:prstGeom prst="rect">
            <a:avLst/>
          </a:prstGeom>
        </p:spPr>
        <p:txBody>
          <a:bodyPr vert="horz" lIns="91416" tIns="45708" rIns="91416" bIns="45708"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ontserrat"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ontserrat"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ontserrat"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940" indent="0">
              <a:buNone/>
            </a:pPr>
            <a:r>
              <a:rPr lang="en-US" sz="1600" b="1" spc="300">
                <a:solidFill>
                  <a:schemeClr val="accent2"/>
                </a:solidFill>
                <a:latin typeface="+mn-lt"/>
              </a:rPr>
              <a:t>RESOURCES:</a:t>
            </a:r>
            <a:endParaRPr lang="en-US" sz="1600" spc="300">
              <a:solidFill>
                <a:schemeClr val="accent2"/>
              </a:solidFill>
              <a:latin typeface="+mn-lt"/>
              <a:cs typeface="Arial" panose="020B0604020202020204"/>
            </a:endParaRPr>
          </a:p>
          <a:p>
            <a:pPr marL="27940" indent="0">
              <a:buNone/>
            </a:pPr>
            <a:r>
              <a:rPr lang="en-US" sz="1600">
                <a:solidFill>
                  <a:schemeClr val="tx2"/>
                </a:solidFill>
                <a:latin typeface="+mn-lt"/>
                <a:hlinkClick r:id="rId4">
                  <a:extLst>
                    <a:ext uri="{A12FA001-AC4F-418D-AE19-62706E023703}">
                      <ahyp:hlinkClr xmlns:ahyp="http://schemas.microsoft.com/office/drawing/2018/hyperlinkcolor" val="tx"/>
                    </a:ext>
                  </a:extLst>
                </a:hlinkClick>
              </a:rPr>
              <a:t>Apprenticeship Ambassador Initiative</a:t>
            </a:r>
            <a:r>
              <a:rPr lang="en-US" sz="1600">
                <a:solidFill>
                  <a:schemeClr val="tx2"/>
                </a:solidFill>
                <a:latin typeface="+mn-lt"/>
              </a:rPr>
              <a:t> website</a:t>
            </a:r>
            <a:endParaRPr lang="en-US" sz="1600">
              <a:solidFill>
                <a:schemeClr val="tx2"/>
              </a:solidFill>
              <a:latin typeface="+mn-lt"/>
              <a:cs typeface="Arial" panose="020B0604020202020204"/>
              <a:hlinkClick r:id="rId5" invalidUrl="http:///">
                <a:extLst>
                  <a:ext uri="{A12FA001-AC4F-418D-AE19-62706E023703}">
                    <ahyp:hlinkClr xmlns:ahyp="http://schemas.microsoft.com/office/drawing/2018/hyperlinkcolor" val="tx"/>
                  </a:ext>
                </a:extLst>
              </a:hlinkClick>
            </a:endParaRPr>
          </a:p>
          <a:p>
            <a:pPr marL="27940" indent="0">
              <a:buNone/>
            </a:pPr>
            <a:r>
              <a:rPr lang="en-US" sz="1600">
                <a:solidFill>
                  <a:schemeClr val="tx2"/>
                </a:solidFill>
                <a:latin typeface="+mn-lt"/>
                <a:hlinkClick r:id="rId6">
                  <a:extLst>
                    <a:ext uri="{A12FA001-AC4F-418D-AE19-62706E023703}">
                      <ahyp:hlinkClr xmlns:ahyp="http://schemas.microsoft.com/office/drawing/2018/hyperlinkcolor" val="tx"/>
                    </a:ext>
                  </a:extLst>
                </a:hlinkClick>
              </a:rPr>
              <a:t>Apprenticeship Ambassador </a:t>
            </a:r>
            <a:br>
              <a:rPr lang="en-US" sz="1600">
                <a:latin typeface="+mn-lt"/>
                <a:hlinkClick r:id="rId6"/>
              </a:rPr>
            </a:br>
            <a:r>
              <a:rPr lang="en-US" sz="1600">
                <a:solidFill>
                  <a:schemeClr val="tx2"/>
                </a:solidFill>
                <a:latin typeface="+mn-lt"/>
                <a:hlinkClick r:id="rId6">
                  <a:extLst>
                    <a:ext uri="{A12FA001-AC4F-418D-AE19-62706E023703}">
                      <ahyp:hlinkClr xmlns:ahyp="http://schemas.microsoft.com/office/drawing/2018/hyperlinkcolor" val="tx"/>
                    </a:ext>
                  </a:extLst>
                </a:hlinkClick>
              </a:rPr>
              <a:t>Fact Sheet</a:t>
            </a:r>
            <a:endParaRPr lang="en-US" sz="1600">
              <a:solidFill>
                <a:schemeClr val="tx2"/>
              </a:solidFill>
              <a:latin typeface="+mn-lt"/>
              <a:cs typeface="Arial" panose="020B0604020202020204"/>
            </a:endParaRPr>
          </a:p>
          <a:p>
            <a:pPr marL="27940" indent="0">
              <a:spcBef>
                <a:spcPts val="2199"/>
              </a:spcBef>
              <a:buNone/>
            </a:pPr>
            <a:r>
              <a:rPr lang="en-US" sz="1600" b="1" spc="300">
                <a:solidFill>
                  <a:schemeClr val="accent4"/>
                </a:solidFill>
                <a:latin typeface="+mn-lt"/>
              </a:rPr>
              <a:t>ONLINE </a:t>
            </a:r>
            <a:r>
              <a:rPr lang="en-US" sz="1600" b="1" spc="300">
                <a:solidFill>
                  <a:schemeClr val="accent4"/>
                </a:solidFill>
                <a:latin typeface="+mn-lt"/>
                <a:hlinkClick r:id="rId7">
                  <a:extLst>
                    <a:ext uri="{A12FA001-AC4F-418D-AE19-62706E023703}">
                      <ahyp:hlinkClr xmlns:ahyp="http://schemas.microsoft.com/office/drawing/2018/hyperlinkcolor" val="tx"/>
                    </a:ext>
                  </a:extLst>
                </a:hlinkClick>
              </a:rPr>
              <a:t>APPLICATION</a:t>
            </a:r>
            <a:endParaRPr lang="en-US" sz="1600" b="1">
              <a:solidFill>
                <a:schemeClr val="accent4"/>
              </a:solidFill>
              <a:latin typeface="+mn-lt"/>
              <a:hlinkClick r:id="rId7">
                <a:extLst>
                  <a:ext uri="{A12FA001-AC4F-418D-AE19-62706E023703}">
                    <ahyp:hlinkClr xmlns:ahyp="http://schemas.microsoft.com/office/drawing/2018/hyperlinkcolor" val="tx"/>
                  </a:ext>
                </a:extLst>
              </a:hlinkClick>
            </a:endParaRPr>
          </a:p>
          <a:p>
            <a:pPr marL="27940" indent="0">
              <a:lnSpc>
                <a:spcPct val="120000"/>
              </a:lnSpc>
              <a:spcBef>
                <a:spcPts val="2100"/>
              </a:spcBef>
              <a:buNone/>
            </a:pPr>
            <a:r>
              <a:rPr lang="en-US" sz="1600" b="1" spc="300">
                <a:solidFill>
                  <a:schemeClr val="tx2"/>
                </a:solidFill>
                <a:latin typeface="Arial"/>
                <a:cs typeface="Arial" panose="020B0604020202020204"/>
              </a:rPr>
              <a:t>Announcement of the next group of Ambassadors coming early 2023.</a:t>
            </a:r>
            <a:endParaRPr lang="en-US" b="1">
              <a:solidFill>
                <a:schemeClr val="tx2"/>
              </a:solidFill>
            </a:endParaRPr>
          </a:p>
        </p:txBody>
      </p:sp>
      <p:pic>
        <p:nvPicPr>
          <p:cNvPr id="9" name="Picture 8" descr="A picture containing text, person, indoor, screenshot&#10;&#10;Description automatically generated">
            <a:extLst>
              <a:ext uri="{FF2B5EF4-FFF2-40B4-BE49-F238E27FC236}">
                <a16:creationId xmlns:a16="http://schemas.microsoft.com/office/drawing/2014/main" id="{AC7D2C9B-EFE2-34F1-7CFB-BA5A390E7931}"/>
              </a:ext>
            </a:extLst>
          </p:cNvPr>
          <p:cNvPicPr>
            <a:picLocks noChangeAspect="1"/>
          </p:cNvPicPr>
          <p:nvPr/>
        </p:nvPicPr>
        <p:blipFill>
          <a:blip r:embed="rId8"/>
          <a:stretch>
            <a:fillRect/>
          </a:stretch>
        </p:blipFill>
        <p:spPr>
          <a:xfrm>
            <a:off x="284290" y="2151493"/>
            <a:ext cx="7532289" cy="3267725"/>
          </a:xfrm>
          <a:prstGeom prst="rect">
            <a:avLst/>
          </a:prstGeom>
          <a:ln>
            <a:noFill/>
          </a:ln>
          <a:effectLst>
            <a:outerShdw blurRad="190500" algn="tl" rotWithShape="0">
              <a:srgbClr val="000000">
                <a:alpha val="70000"/>
              </a:srgbClr>
            </a:outerShdw>
          </a:effectLst>
        </p:spPr>
      </p:pic>
      <p:sp>
        <p:nvSpPr>
          <p:cNvPr id="2" name="Title 2">
            <a:extLst>
              <a:ext uri="{FF2B5EF4-FFF2-40B4-BE49-F238E27FC236}">
                <a16:creationId xmlns:a16="http://schemas.microsoft.com/office/drawing/2014/main" id="{91BA583E-E8E7-42B2-D008-18B70BC1A84D}"/>
              </a:ext>
            </a:extLst>
          </p:cNvPr>
          <p:cNvSpPr txBox="1">
            <a:spLocks/>
          </p:cNvSpPr>
          <p:nvPr/>
        </p:nvSpPr>
        <p:spPr>
          <a:xfrm>
            <a:off x="3871080" y="361929"/>
            <a:ext cx="3101683" cy="507831"/>
          </a:xfrm>
          <a:prstGeom prst="rect">
            <a:avLst/>
          </a:prstGeom>
          <a:solidFill>
            <a:schemeClr val="accent3"/>
          </a:solidFill>
        </p:spPr>
        <p:txBody>
          <a:bodyPr vert="horz" wrap="none" lIns="91440" tIns="45720" rIns="91440" bIns="45720" rtlCol="0" anchor="t" anchorCtr="0">
            <a:spAutoFit/>
          </a:bodyPr>
          <a:lstStyle>
            <a:lvl1pPr algn="l" defTabSz="914126" rtl="0" eaLnBrk="1" latinLnBrk="0" hangingPunct="1">
              <a:lnSpc>
                <a:spcPct val="90000"/>
              </a:lnSpc>
              <a:spcBef>
                <a:spcPct val="0"/>
              </a:spcBef>
              <a:buNone/>
              <a:defRPr sz="2800" b="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r>
              <a:rPr lang="en-US" sz="3000" b="1">
                <a:solidFill>
                  <a:schemeClr val="bg1"/>
                </a:solidFill>
              </a:rPr>
              <a:t>HOW TO APPLY</a:t>
            </a:r>
          </a:p>
        </p:txBody>
      </p:sp>
    </p:spTree>
    <p:extLst>
      <p:ext uri="{BB962C8B-B14F-4D97-AF65-F5344CB8AC3E}">
        <p14:creationId xmlns:p14="http://schemas.microsoft.com/office/powerpoint/2010/main" val="3193369168"/>
      </p:ext>
    </p:extLst>
  </p:cSld>
  <p:clrMapOvr>
    <a:masterClrMapping/>
  </p:clrMapOvr>
</p:sld>
</file>

<file path=ppt/theme/theme1.xml><?xml version="1.0" encoding="utf-8"?>
<a:theme xmlns:a="http://schemas.openxmlformats.org/drawingml/2006/main" name="Office Theme">
  <a:themeElements>
    <a:clrScheme name="2022-General Apprenticeship Slide Deck">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18C613FD154A4E9E06907BE5231F0E" ma:contentTypeVersion="4" ma:contentTypeDescription="Create a new document." ma:contentTypeScope="" ma:versionID="95b000cf8c6c5c940a6cac8ad7cbf107">
  <xsd:schema xmlns:xsd="http://www.w3.org/2001/XMLSchema" xmlns:xs="http://www.w3.org/2001/XMLSchema" xmlns:p="http://schemas.microsoft.com/office/2006/metadata/properties" xmlns:ns2="457e6884-1c63-406e-825a-49f1d8169312" xmlns:ns3="9ebd1220-3c82-4000-9d27-c43f77858c7f" targetNamespace="http://schemas.microsoft.com/office/2006/metadata/properties" ma:root="true" ma:fieldsID="e06e35dd700d69794e1b23a2692d6c70" ns2:_="" ns3:_="">
    <xsd:import namespace="457e6884-1c63-406e-825a-49f1d8169312"/>
    <xsd:import namespace="9ebd1220-3c82-4000-9d27-c43f77858c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7e6884-1c63-406e-825a-49f1d81693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bd1220-3c82-4000-9d27-c43f77858c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B7651-08C1-49A1-AFE9-4E4CD342176D}">
  <ds:schemaRefs>
    <ds:schemaRef ds:uri="457e6884-1c63-406e-825a-49f1d8169312"/>
    <ds:schemaRef ds:uri="http://www.w3.org/XML/1998/namespace"/>
    <ds:schemaRef ds:uri="http://purl.org/dc/elements/1.1/"/>
    <ds:schemaRef ds:uri="http://schemas.microsoft.com/office/2006/documentManagement/types"/>
    <ds:schemaRef ds:uri="9ebd1220-3c82-4000-9d27-c43f77858c7f"/>
    <ds:schemaRef ds:uri="http://purl.org/dc/dcmitype/"/>
    <ds:schemaRef ds:uri="http://schemas.microsoft.com/office/infopath/2007/PartnerControls"/>
    <ds:schemaRef ds:uri="http://purl.org/dc/term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E6C108BA-9861-4875-8660-C6672A367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7e6884-1c63-406e-825a-49f1d8169312"/>
    <ds:schemaRef ds:uri="9ebd1220-3c82-4000-9d27-c43f77858c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C3D7A05-DE9A-4773-A113-AAE964924F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2558</Words>
  <Application>Microsoft Office PowerPoint</Application>
  <PresentationFormat>Widescreen</PresentationFormat>
  <Paragraphs>419</Paragraphs>
  <Slides>27</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Calibri</vt:lpstr>
      <vt:lpstr>Calibri Light</vt:lpstr>
      <vt:lpstr>Helvetica</vt:lpstr>
      <vt:lpstr>Montserrat</vt:lpstr>
      <vt:lpstr>Segoe UI</vt:lpstr>
      <vt:lpstr>Symbol</vt:lpstr>
      <vt:lpstr>System Font Regular</vt:lpstr>
      <vt:lpstr>Times New Roman</vt:lpstr>
      <vt:lpstr>Wingdings</vt:lpstr>
      <vt:lpstr>Office Theme</vt:lpstr>
      <vt:lpstr>  USDOL Office of Apprenticeship                       ESAC 2023 </vt:lpstr>
      <vt:lpstr>Vision - Office Of Apprenticeship </vt:lpstr>
      <vt:lpstr>Mission - Office Of Apprenticeship </vt:lpstr>
      <vt:lpstr>Core Values - Office Of Apprenticeship </vt:lpstr>
      <vt:lpstr>APPRENTICESHIP AMBASSADOR INITIATIVE</vt:lpstr>
      <vt:lpstr>PARTNER WITH DOL TO:</vt:lpstr>
      <vt:lpstr>Apprenticeship Ambassador Commitments</vt:lpstr>
      <vt:lpstr>CRITERIA TO </vt:lpstr>
      <vt:lpstr>FOR THE AMBASSADOR INITIATIVE</vt:lpstr>
      <vt:lpstr>Apprentice Trailblazer Initiative</vt:lpstr>
      <vt:lpstr>APPRENTICE TRAILBLAZERS PARTNER WITH DOL TO:</vt:lpstr>
      <vt:lpstr>CRITERIA TO </vt:lpstr>
      <vt:lpstr>NATIONAL APPRENTICESHIP WEEK</vt:lpstr>
      <vt:lpstr>WHAT IS APPRENTICESHIPUSA?</vt:lpstr>
      <vt:lpstr>Apprenticeship.gov</vt:lpstr>
      <vt:lpstr>Registered Apprenticeship Infrastructure Resources</vt:lpstr>
      <vt:lpstr>Inflation Reduction Act Apprenticeship Resources</vt:lpstr>
      <vt:lpstr>Regional and Field Offices</vt:lpstr>
      <vt:lpstr>Regional and Field Offices</vt:lpstr>
      <vt:lpstr>OA Regional Offices</vt:lpstr>
      <vt:lpstr>Region 1</vt:lpstr>
      <vt:lpstr>Region 2</vt:lpstr>
      <vt:lpstr>Region 3</vt:lpstr>
      <vt:lpstr>Region 4</vt:lpstr>
      <vt:lpstr>Region 5</vt:lpstr>
      <vt:lpstr>Region 6</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Apprenticeship  New Employee Orientation Session</dc:title>
  <dc:creator/>
  <cp:lastModifiedBy/>
  <cp:revision>877</cp:revision>
  <dcterms:created xsi:type="dcterms:W3CDTF">2019-10-30T15:10:56Z</dcterms:created>
  <dcterms:modified xsi:type="dcterms:W3CDTF">2023-05-12T15:00:51Z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0x0101009718C613FD154A4E9E06907BE5231F0E</vt:lpwstr>
  </property>
</Properties>
</file>